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450" r:id="rId5"/>
    <p:sldId id="555" r:id="rId6"/>
    <p:sldId id="556" r:id="rId7"/>
    <p:sldId id="557" r:id="rId8"/>
    <p:sldId id="27280" r:id="rId9"/>
    <p:sldId id="558" r:id="rId10"/>
    <p:sldId id="561" r:id="rId11"/>
    <p:sldId id="27282" r:id="rId12"/>
    <p:sldId id="521" r:id="rId13"/>
    <p:sldId id="522" r:id="rId14"/>
    <p:sldId id="523" r:id="rId15"/>
    <p:sldId id="524" r:id="rId16"/>
    <p:sldId id="525" r:id="rId17"/>
    <p:sldId id="570" r:id="rId18"/>
    <p:sldId id="569" r:id="rId19"/>
    <p:sldId id="571" r:id="rId20"/>
    <p:sldId id="573" r:id="rId21"/>
    <p:sldId id="574" r:id="rId22"/>
    <p:sldId id="527" r:id="rId23"/>
    <p:sldId id="528" r:id="rId24"/>
    <p:sldId id="534" r:id="rId25"/>
    <p:sldId id="27284" r:id="rId26"/>
    <p:sldId id="553" r:id="rId27"/>
    <p:sldId id="538" r:id="rId28"/>
    <p:sldId id="539" r:id="rId29"/>
    <p:sldId id="449" r:id="rId30"/>
    <p:sldId id="517" r:id="rId31"/>
    <p:sldId id="27285" r:id="rId32"/>
    <p:sldId id="5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583461-AD17-7446-4DB4-6D5157ADACD2}" name="Cotton, Cindi - Peoria, IL" initials="CCPI" userId="S::Cynthia.L.Cotton@usps.gov::6c2b6522-05d4-4d52-9a10-519586d31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obs, Kevin D - Buffalo, NY" initials="JKD-BN" lastIdx="1" clrIdx="0">
    <p:extLst>
      <p:ext uri="{19B8F6BF-5375-455C-9EA6-DF929625EA0E}">
        <p15:presenceInfo xmlns:p15="http://schemas.microsoft.com/office/powerpoint/2012/main" userId="S::Kevin.D.Jacobs@usps.gov::afc092f4-2745-43f2-8014-18c55bfd71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FDFD"/>
    <a:srgbClr val="EEEEEE"/>
    <a:srgbClr val="3333FF"/>
    <a:srgbClr val="CDCDCD"/>
    <a:srgbClr val="3448DC"/>
    <a:srgbClr val="E3E1E1"/>
    <a:srgbClr val="172483"/>
    <a:srgbClr val="DE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24608" autoAdjust="0"/>
  </p:normalViewPr>
  <p:slideViewPr>
    <p:cSldViewPr snapToGrid="0">
      <p:cViewPr varScale="1">
        <p:scale>
          <a:sx n="27" d="100"/>
          <a:sy n="27" d="100"/>
        </p:scale>
        <p:origin x="3840" y="48"/>
      </p:cViewPr>
      <p:guideLst/>
    </p:cSldViewPr>
  </p:slideViewPr>
  <p:notesTextViewPr>
    <p:cViewPr>
      <p:scale>
        <a:sx n="200" d="100"/>
        <a:sy n="200" d="100"/>
      </p:scale>
      <p:origin x="0" y="-120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elvetica"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elvetica" panose="020B0604020202020204" pitchFamily="34" charset="0"/>
              </a:defRPr>
            </a:lvl1pPr>
          </a:lstStyle>
          <a:p>
            <a:fld id="{0A247964-885D-4D85-8DAA-2878098FE025}" type="datetimeFigureOut">
              <a:rPr lang="en-US" smtClean="0"/>
              <a:pPr/>
              <a:t>5/17/2023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elvetica"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elvetica" panose="020B0604020202020204" pitchFamily="34" charset="0"/>
              </a:defRPr>
            </a:lvl1pPr>
          </a:lstStyle>
          <a:p>
            <a:fld id="{B4E8969D-49FA-4E5F-AF09-EB4593390686}" type="slidenum">
              <a:rPr lang="en-US" smtClean="0"/>
              <a:pPr/>
              <a:t>‹#›</a:t>
            </a:fld>
            <a:endParaRPr lang="en-US" dirty="0"/>
          </a:p>
        </p:txBody>
      </p:sp>
    </p:spTree>
    <p:extLst>
      <p:ext uri="{BB962C8B-B14F-4D97-AF65-F5344CB8AC3E}">
        <p14:creationId xmlns:p14="http://schemas.microsoft.com/office/powerpoint/2010/main" val="398294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anose="020B0604020202020204" pitchFamily="34" charset="0"/>
        <a:ea typeface="+mn-ea"/>
        <a:cs typeface="+mn-cs"/>
      </a:defRPr>
    </a:lvl1pPr>
    <a:lvl2pPr marL="457200" algn="l" defTabSz="914400" rtl="0" eaLnBrk="1" latinLnBrk="0" hangingPunct="1">
      <a:defRPr sz="1200" kern="1200">
        <a:solidFill>
          <a:schemeClr val="tx1"/>
        </a:solidFill>
        <a:latin typeface="Helvetica" panose="020B0604020202020204" pitchFamily="34" charset="0"/>
        <a:ea typeface="+mn-ea"/>
        <a:cs typeface="+mn-cs"/>
      </a:defRPr>
    </a:lvl2pPr>
    <a:lvl3pPr marL="914400" algn="l" defTabSz="914400" rtl="0" eaLnBrk="1" latinLnBrk="0" hangingPunct="1">
      <a:defRPr sz="1200" kern="1200">
        <a:solidFill>
          <a:schemeClr val="tx1"/>
        </a:solidFill>
        <a:latin typeface="Helvetica" panose="020B0604020202020204" pitchFamily="34" charset="0"/>
        <a:ea typeface="+mn-ea"/>
        <a:cs typeface="+mn-cs"/>
      </a:defRPr>
    </a:lvl3pPr>
    <a:lvl4pPr marL="1371600" algn="l" defTabSz="914400" rtl="0" eaLnBrk="1" latinLnBrk="0" hangingPunct="1">
      <a:defRPr sz="1200" kern="1200">
        <a:solidFill>
          <a:schemeClr val="tx1"/>
        </a:solidFill>
        <a:latin typeface="Helvetica" panose="020B0604020202020204" pitchFamily="34" charset="0"/>
        <a:ea typeface="+mn-ea"/>
        <a:cs typeface="+mn-cs"/>
      </a:defRPr>
    </a:lvl4pPr>
    <a:lvl5pPr marL="1828800" algn="l" defTabSz="914400" rtl="0" eaLnBrk="1" latinLnBrk="0" hangingPunct="1">
      <a:defRPr sz="1200"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ostalpro.usps.com/mailing/imsb-guid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mailto:MSSC@usps.gov"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dirty="0"/>
              <a:t>Thank you for joining us on this call. Today we are going to review the Intelligent Mail for Small Business (IMsb) Tool to assist you with submitting your mailings electronically and as Full-Service.</a:t>
            </a:r>
          </a:p>
        </p:txBody>
      </p:sp>
      <p:sp>
        <p:nvSpPr>
          <p:cNvPr id="7578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8682333-E216-4C9E-BD49-DFD195AE88AB}" type="slidenum">
              <a:rPr lang="en-US" smtClean="0">
                <a:latin typeface="Helvetica" panose="020B0604020202020204" pitchFamily="34" charset="0"/>
                <a:cs typeface="Helvetica" panose="020B0604020202020204" pitchFamily="34" charset="0"/>
              </a:rPr>
              <a:pPr eaLnBrk="1" hangingPunct="1"/>
              <a:t>1</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903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p:txBody>
          <a:bodyPr/>
          <a:lstStyle/>
          <a:p>
            <a:pPr>
              <a:defRPr/>
            </a:pPr>
            <a:r>
              <a:rPr lang="en-US" i="1" u="sng" dirty="0">
                <a:latin typeface="Helvetica" panose="020B0604020202020204" pitchFamily="34" charset="0"/>
                <a:cs typeface="Helvetica" panose="020B0604020202020204" pitchFamily="34" charset="0"/>
              </a:rPr>
              <a:t>You must provide information pertinent to the mailing. The information here will help to create the correct data in the mailpiece barcodes. We are building the IMbs.</a:t>
            </a:r>
          </a:p>
          <a:p>
            <a:pPr>
              <a:defRPr/>
            </a:pPr>
            <a:endParaRPr lang="en-US" i="1" u="sng" dirty="0">
              <a:latin typeface="Helvetica" panose="020B0604020202020204" pitchFamily="34" charset="0"/>
              <a:cs typeface="Helvetica" panose="020B0604020202020204" pitchFamily="34" charset="0"/>
            </a:endParaRPr>
          </a:p>
          <a:p>
            <a:pPr>
              <a:defRPr/>
            </a:pPr>
            <a:r>
              <a:rPr lang="en-US" dirty="0">
                <a:latin typeface="Helvetica" panose="020B0604020202020204" pitchFamily="34" charset="0"/>
                <a:cs typeface="Helvetica" panose="020B0604020202020204" pitchFamily="34" charset="0"/>
              </a:rPr>
              <a:t>With the new enhancements, the Political and Election Mailing questions are on top of the first page, and they will default to No. We have also included an Informed Visibility Tracking Requested selection that will default to Yes.</a:t>
            </a:r>
          </a:p>
          <a:p>
            <a:pPr marL="171450" indent="-171450">
              <a:buFontTx/>
              <a:buChar char="•"/>
              <a:defRPr/>
            </a:pPr>
            <a:endParaRPr lang="en-US" b="1" dirty="0">
              <a:latin typeface="Helvetica" panose="020B0604020202020204" pitchFamily="34" charset="0"/>
              <a:cs typeface="Helvetica" panose="020B0604020202020204" pitchFamily="34" charset="0"/>
            </a:endParaRPr>
          </a:p>
          <a:p>
            <a:pPr marL="171450" indent="-171450">
              <a:buFontTx/>
              <a:buChar char="•"/>
              <a:defRPr/>
            </a:pPr>
            <a:r>
              <a:rPr lang="en-US" b="1" dirty="0">
                <a:latin typeface="Helvetica" panose="020B0604020202020204" pitchFamily="34" charset="0"/>
                <a:cs typeface="Helvetica" panose="020B0604020202020204" pitchFamily="34" charset="0"/>
              </a:rPr>
              <a:t>Political Mailings and Official Election mailing indicators are defaulted to NO –</a:t>
            </a:r>
            <a:r>
              <a:rPr lang="en-US" b="0" dirty="0">
                <a:latin typeface="Helvetica" panose="020B0604020202020204" pitchFamily="34" charset="0"/>
                <a:cs typeface="Helvetica" panose="020B0604020202020204" pitchFamily="34" charset="0"/>
              </a:rPr>
              <a:t> You will need to choose yes for either of these that applies to your mailing.</a:t>
            </a:r>
            <a:endParaRPr lang="en-US" b="1" dirty="0">
              <a:latin typeface="Helvetica" panose="020B0604020202020204" pitchFamily="34" charset="0"/>
              <a:cs typeface="Helvetica" panose="020B0604020202020204" pitchFamily="34" charset="0"/>
            </a:endParaRPr>
          </a:p>
          <a:p>
            <a:pPr marL="171450" indent="-171450">
              <a:buFontTx/>
              <a:buChar char="•"/>
              <a:defRPr/>
            </a:pPr>
            <a:r>
              <a:rPr lang="en-US" b="1" dirty="0">
                <a:latin typeface="Helvetica" panose="020B0604020202020204" pitchFamily="34" charset="0"/>
                <a:cs typeface="Helvetica" panose="020B0604020202020204" pitchFamily="34" charset="0"/>
              </a:rPr>
              <a:t>IV Tracking - defaults to yes </a:t>
            </a:r>
            <a:r>
              <a:rPr lang="en-US" b="0" dirty="0">
                <a:latin typeface="Helvetica" panose="020B0604020202020204" pitchFamily="34" charset="0"/>
                <a:cs typeface="Helvetica" panose="020B0604020202020204" pitchFamily="34" charset="0"/>
              </a:rPr>
              <a:t>(no action needed).</a:t>
            </a:r>
          </a:p>
          <a:p>
            <a:pPr marL="171450" indent="-171450">
              <a:buFontTx/>
              <a:buChar char="•"/>
              <a:defRPr/>
            </a:pPr>
            <a:r>
              <a:rPr lang="en-US" b="1" dirty="0">
                <a:latin typeface="Helvetica" panose="020B0604020202020204" pitchFamily="34" charset="0"/>
                <a:cs typeface="Helvetica" panose="020B0604020202020204" pitchFamily="34" charset="0"/>
              </a:rPr>
              <a:t>Mail Class </a:t>
            </a:r>
            <a:r>
              <a:rPr lang="en-US" dirty="0">
                <a:latin typeface="Helvetica" panose="020B0604020202020204" pitchFamily="34" charset="0"/>
                <a:cs typeface="Helvetica" panose="020B0604020202020204" pitchFamily="34" charset="0"/>
              </a:rPr>
              <a:t>- First-Class Mail or USPS Marketing Mail (Nonprofit Mail is considered USPS Marketing Mail)</a:t>
            </a:r>
          </a:p>
          <a:p>
            <a:pPr marL="171450" indent="-171450">
              <a:buFontTx/>
              <a:buChar char="•"/>
              <a:defRPr/>
            </a:pPr>
            <a:r>
              <a:rPr lang="en-US" b="1" dirty="0">
                <a:latin typeface="Helvetica" panose="020B0604020202020204" pitchFamily="34" charset="0"/>
                <a:cs typeface="Helvetica" panose="020B0604020202020204" pitchFamily="34" charset="0"/>
              </a:rPr>
              <a:t>Extra Service Type </a:t>
            </a:r>
            <a:r>
              <a:rPr lang="en-US" dirty="0">
                <a:latin typeface="Helvetica" panose="020B0604020202020204" pitchFamily="34" charset="0"/>
                <a:cs typeface="Helvetica" panose="020B0604020202020204" pitchFamily="34" charset="0"/>
              </a:rPr>
              <a:t>- How do you wish to receive your address corrections back (if any). This is related to what Move Update Method you are planning to use; a Move Update method is a requirement to submit bulk mailings. It is a process to keep your mailing list up to date. You can use a premailing service (NCOA) or a post-mailing process – an ancillary service endorsement on mailpieces to redirect or notify you of COAs (a manual process) or Address change service, ACS (electronic ASE process). Select your appropriate service here. If you address your pieces with an alternative address format (or current resident), you will select NONE.</a:t>
            </a:r>
          </a:p>
          <a:p>
            <a:pPr marL="171450" indent="-171450">
              <a:buFontTx/>
              <a:buChar char="•"/>
              <a:defRPr/>
            </a:pPr>
            <a:r>
              <a:rPr lang="en-US" b="1" dirty="0">
                <a:latin typeface="Helvetica" panose="020B0604020202020204" pitchFamily="34" charset="0"/>
                <a:cs typeface="Helvetica" panose="020B0604020202020204" pitchFamily="34" charset="0"/>
              </a:rPr>
              <a:t>Service Type ID </a:t>
            </a:r>
            <a:r>
              <a:rPr lang="en-US" dirty="0">
                <a:latin typeface="Helvetica" panose="020B0604020202020204" pitchFamily="34" charset="0"/>
                <a:cs typeface="Helvetica" panose="020B0604020202020204" pitchFamily="34" charset="0"/>
              </a:rPr>
              <a:t>(STID)- This is a specific 3-digit code that will be embedded in the barcode specific to the class of mail and any additional handling. Each change to any of the above parameters will result in a different STID and can affect handling of undeliverable pieces.</a:t>
            </a:r>
          </a:p>
          <a:p>
            <a:pPr marL="171450" indent="-171450">
              <a:buFontTx/>
              <a:buChar char="•"/>
              <a:defRPr/>
            </a:pPr>
            <a:r>
              <a:rPr lang="en-US" b="1" dirty="0">
                <a:latin typeface="Helvetica" panose="020B0604020202020204" pitchFamily="34" charset="0"/>
                <a:cs typeface="Helvetica" panose="020B0604020202020204" pitchFamily="34" charset="0"/>
              </a:rPr>
              <a:t>Ancillary Service Endorsement </a:t>
            </a:r>
            <a:r>
              <a:rPr lang="en-US" dirty="0">
                <a:latin typeface="Helvetica" panose="020B0604020202020204" pitchFamily="34" charset="0"/>
                <a:cs typeface="Helvetica" panose="020B0604020202020204" pitchFamily="34" charset="0"/>
              </a:rPr>
              <a:t>- You must identify which endorsement will be printed on the mailpieces (if applicable). Options available will depend on the </a:t>
            </a:r>
            <a:r>
              <a:rPr lang="en-US" b="1" dirty="0">
                <a:latin typeface="Helvetica" panose="020B0604020202020204" pitchFamily="34" charset="0"/>
                <a:cs typeface="Helvetica" panose="020B0604020202020204" pitchFamily="34" charset="0"/>
              </a:rPr>
              <a:t>Extra Service Type </a:t>
            </a:r>
            <a:r>
              <a:rPr lang="en-US" dirty="0">
                <a:latin typeface="Helvetica" panose="020B0604020202020204" pitchFamily="34" charset="0"/>
                <a:cs typeface="Helvetica" panose="020B0604020202020204" pitchFamily="34" charset="0"/>
              </a:rPr>
              <a:t>selection. </a:t>
            </a:r>
          </a:p>
          <a:p>
            <a:pPr marL="0" indent="0">
              <a:buFontTx/>
              <a:buNone/>
              <a:defRPr/>
            </a:pPr>
            <a:endParaRPr lang="en-US" dirty="0">
              <a:latin typeface="Helvetica" panose="020B0604020202020204" pitchFamily="34" charset="0"/>
              <a:cs typeface="Helvetica" panose="020B0604020202020204" pitchFamily="34" charset="0"/>
            </a:endParaRPr>
          </a:p>
          <a:p>
            <a:pPr marL="0" indent="0">
              <a:buFontTx/>
              <a:buNone/>
              <a:defRPr/>
            </a:pPr>
            <a:r>
              <a:rPr lang="en-US" dirty="0">
                <a:latin typeface="Helvetica" panose="020B0604020202020204" pitchFamily="34" charset="0"/>
                <a:cs typeface="Helvetica" panose="020B0604020202020204" pitchFamily="34" charset="0"/>
              </a:rPr>
              <a:t>Review selections and click </a:t>
            </a:r>
            <a:r>
              <a:rPr lang="en-US" b="1" dirty="0">
                <a:latin typeface="Helvetica" panose="020B0604020202020204" pitchFamily="34" charset="0"/>
                <a:cs typeface="Helvetica" panose="020B0604020202020204" pitchFamily="34" charset="0"/>
              </a:rPr>
              <a:t>Continue</a:t>
            </a:r>
            <a:r>
              <a:rPr lang="en-US" dirty="0">
                <a:latin typeface="Helvetica" panose="020B0604020202020204" pitchFamily="34" charset="0"/>
                <a:cs typeface="Helvetica" panose="020B0604020202020204" pitchFamily="34" charset="0"/>
              </a:rPr>
              <a:t> to proceed.</a:t>
            </a:r>
          </a:p>
        </p:txBody>
      </p:sp>
      <p:sp>
        <p:nvSpPr>
          <p:cNvPr id="9626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51A927-E708-42D1-8EE9-D8A3F2CBCE57}" type="slidenum">
              <a:rPr lang="en-US" smtClean="0">
                <a:latin typeface="Helvetica" panose="020B0604020202020204" pitchFamily="34" charset="0"/>
                <a:cs typeface="Helvetica" panose="020B0604020202020204" pitchFamily="34" charset="0"/>
              </a:rPr>
              <a:pPr eaLnBrk="1" hangingPunct="1"/>
              <a:t>10</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2370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sng" dirty="0">
                <a:latin typeface="Helvetica" panose="020B0604020202020204" pitchFamily="34" charset="0"/>
                <a:cs typeface="Helvetica" panose="020B0604020202020204" pitchFamily="34" charset="0"/>
              </a:rPr>
              <a:t>You must provide information pertinent to the mailpiece.</a:t>
            </a:r>
            <a:endParaRPr lang="en-US" sz="1200" b="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Processing Category </a:t>
            </a:r>
            <a:r>
              <a:rPr lang="en-US" sz="1200" dirty="0">
                <a:latin typeface="Helvetica" panose="020B0604020202020204" pitchFamily="34" charset="0"/>
                <a:cs typeface="Helvetica" panose="020B0604020202020204" pitchFamily="34" charset="0"/>
              </a:rPr>
              <a:t>– Letters (cards) or Flats (no packages).</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Standard Envelope Sizes </a:t>
            </a:r>
            <a:r>
              <a:rPr lang="en-US" sz="1200" dirty="0">
                <a:latin typeface="Helvetica" panose="020B0604020202020204" pitchFamily="34" charset="0"/>
                <a:cs typeface="Helvetica" panose="020B0604020202020204" pitchFamily="34" charset="0"/>
              </a:rPr>
              <a:t>– If you are not mailing one of the standard-size envelopes, then select “</a:t>
            </a:r>
            <a:r>
              <a:rPr lang="en-US" sz="1200" b="1" dirty="0">
                <a:latin typeface="Helvetica" panose="020B0604020202020204" pitchFamily="34" charset="0"/>
                <a:cs typeface="Helvetica" panose="020B0604020202020204" pitchFamily="34" charset="0"/>
              </a:rPr>
              <a:t>Other – no envelope used</a:t>
            </a:r>
            <a:r>
              <a:rPr lang="en-US" sz="1200" dirty="0">
                <a:latin typeface="Helvetica" panose="020B0604020202020204" pitchFamily="34" charset="0"/>
                <a:cs typeface="Helvetica" panose="020B0604020202020204" pitchFamily="34" charset="0"/>
              </a:rPr>
              <a:t>” (even if using an envelope) and enter the piece dimensions below.</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Height &amp; Length Per Piece </a:t>
            </a:r>
            <a:r>
              <a:rPr lang="en-US" sz="1200" dirty="0">
                <a:latin typeface="Helvetica" panose="020B0604020202020204" pitchFamily="34" charset="0"/>
                <a:cs typeface="Helvetica" panose="020B0604020202020204" pitchFamily="34" charset="0"/>
              </a:rPr>
              <a:t>– Enter piece dimensions in inches (will prepopulate when a standard envelope size is selected) NOTE – for FCM postcards, the new larger size postcard allowed has been updated in the Tool.</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Thickness of 50 Pieces </a:t>
            </a:r>
            <a:r>
              <a:rPr lang="en-US" sz="1200" dirty="0">
                <a:latin typeface="Helvetica" panose="020B0604020202020204" pitchFamily="34" charset="0"/>
                <a:cs typeface="Helvetica" panose="020B0604020202020204" pitchFamily="34" charset="0"/>
              </a:rPr>
              <a:t>– Mailers must stack 50 pieces and enter the measurement in inches. This is used to determine how many of your pieces will fit in a standard letter tray (or bundle for flats). Do not underestimate. This will be used to create the needed number of tray/sack tags.</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Single Piece - Weight by Ounces </a:t>
            </a:r>
            <a:r>
              <a:rPr lang="en-US" sz="1200" dirty="0">
                <a:latin typeface="Helvetica" panose="020B0604020202020204" pitchFamily="34" charset="0"/>
                <a:cs typeface="Helvetica" panose="020B0604020202020204" pitchFamily="34" charset="0"/>
              </a:rPr>
              <a:t>– You must enter the weight of a single piece in </a:t>
            </a:r>
            <a:r>
              <a:rPr lang="en-US" sz="1200" i="0" u="sng" dirty="0">
                <a:latin typeface="Helvetica" panose="020B0604020202020204" pitchFamily="34" charset="0"/>
                <a:cs typeface="Helvetica" panose="020B0604020202020204" pitchFamily="34" charset="0"/>
              </a:rPr>
              <a:t>ounces</a:t>
            </a:r>
            <a:r>
              <a:rPr lang="en-US" sz="1200" i="0" u="none" dirty="0">
                <a:latin typeface="Helvetica" panose="020B0604020202020204" pitchFamily="34" charset="0"/>
                <a:cs typeface="Helvetica" panose="020B0604020202020204" pitchFamily="34" charset="0"/>
              </a:rPr>
              <a:t> (decimal). All mail pieces within an IMsb job must be of identical weight. The number of mailpieces to be produced by the job (one mailpiece per address in the input file) and the weight of a single piece, in ounces, must be entered on this screen.</a:t>
            </a:r>
            <a:endParaRPr lang="en-US" sz="1200" u="none"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Mailing Date </a:t>
            </a:r>
            <a:r>
              <a:rPr lang="en-US" sz="1200" dirty="0">
                <a:latin typeface="Helvetica" panose="020B0604020202020204" pitchFamily="34" charset="0"/>
                <a:cs typeface="Helvetica" panose="020B0604020202020204" pitchFamily="34" charset="0"/>
              </a:rPr>
              <a:t>– </a:t>
            </a:r>
            <a:r>
              <a:rPr lang="en-US" dirty="0"/>
              <a:t>Select the date the mailer intends to bring the mail to the BMEU. (Mail created by IMsb must be received by the USPS within 14 days of the creation of the IMsb data.)</a:t>
            </a:r>
            <a:r>
              <a:rPr lang="en-US" baseline="0" dirty="0"/>
              <a:t> Mailers are encouraged to select a mailing date within 7 days of when they plan on bringing to the BMEU.) </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Total Pieces </a:t>
            </a:r>
            <a:r>
              <a:rPr lang="en-US" sz="1200" dirty="0">
                <a:latin typeface="Helvetica" panose="020B0604020202020204" pitchFamily="34" charset="0"/>
                <a:cs typeface="Helvetica" panose="020B0604020202020204" pitchFamily="34" charset="0"/>
              </a:rPr>
              <a:t>– Enter the approximate # of total pieces in the mailing. (The exact number will be confirmed later in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pitchFamily="34" charset="0"/>
                <a:cs typeface="Helvetica" panose="020B0604020202020204" pitchFamily="34" charset="0"/>
              </a:rPr>
              <a:t>Review selections and click * </a:t>
            </a:r>
            <a:r>
              <a:rPr lang="en-US" sz="1200" b="1" dirty="0">
                <a:latin typeface="Helvetica" panose="020B0604020202020204" pitchFamily="34" charset="0"/>
                <a:cs typeface="Helvetica" panose="020B0604020202020204" pitchFamily="34" charset="0"/>
              </a:rPr>
              <a:t>Continue</a:t>
            </a:r>
            <a:r>
              <a:rPr lang="en-US" sz="1200" dirty="0">
                <a:latin typeface="Helvetica" panose="020B0604020202020204" pitchFamily="34" charset="0"/>
                <a:cs typeface="Helvetica" panose="020B0604020202020204" pitchFamily="34" charset="0"/>
              </a:rPr>
              <a:t> to proceed.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Helvetica" panose="020B0604020202020204" pitchFamily="34" charset="0"/>
              <a:cs typeface="Helvetica" panose="020B0604020202020204" pitchFamily="34" charset="0"/>
            </a:endParaRPr>
          </a:p>
        </p:txBody>
      </p:sp>
      <p:sp>
        <p:nvSpPr>
          <p:cNvPr id="9728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38713D-0911-4A42-B0AA-EFE5D5C72631}" type="slidenum">
              <a:rPr lang="en-US" smtClean="0">
                <a:latin typeface="Helvetica" panose="020B0604020202020204" pitchFamily="34" charset="0"/>
                <a:cs typeface="Helvetica" panose="020B0604020202020204" pitchFamily="34" charset="0"/>
              </a:rPr>
              <a:pPr eaLnBrk="1" hangingPunct="1"/>
              <a:t>11</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7233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p:txBody>
          <a:bodyPr/>
          <a:lstStyle/>
          <a:p>
            <a:pPr marL="171450" indent="-171450">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Destination Entry Discount </a:t>
            </a:r>
            <a:r>
              <a:rPr lang="en-US" dirty="0">
                <a:latin typeface="Helvetica" panose="020B0604020202020204" pitchFamily="34" charset="0"/>
                <a:cs typeface="Helvetica" panose="020B0604020202020204" pitchFamily="34" charset="0"/>
              </a:rPr>
              <a:t>– You MUST indicate if</a:t>
            </a:r>
            <a:r>
              <a:rPr lang="en-US" baseline="0" dirty="0">
                <a:latin typeface="Helvetica" panose="020B0604020202020204" pitchFamily="34" charset="0"/>
                <a:cs typeface="Helvetica" panose="020B0604020202020204" pitchFamily="34" charset="0"/>
              </a:rPr>
              <a:t> you </a:t>
            </a:r>
            <a:r>
              <a:rPr lang="en-US" dirty="0">
                <a:latin typeface="Helvetica" panose="020B0604020202020204" pitchFamily="34" charset="0"/>
                <a:cs typeface="Helvetica" panose="020B0604020202020204" pitchFamily="34" charset="0"/>
              </a:rPr>
              <a:t>are entering your </a:t>
            </a:r>
            <a:r>
              <a:rPr lang="en-US" baseline="0" dirty="0">
                <a:latin typeface="Helvetica" panose="020B0604020202020204" pitchFamily="34" charset="0"/>
                <a:cs typeface="Helvetica" panose="020B0604020202020204" pitchFamily="34" charset="0"/>
              </a:rPr>
              <a:t>mailing at a </a:t>
            </a:r>
            <a:r>
              <a:rPr lang="en-US" b="1" baseline="0" dirty="0">
                <a:latin typeface="Helvetica" panose="020B0604020202020204" pitchFamily="34" charset="0"/>
                <a:cs typeface="Helvetica" panose="020B0604020202020204" pitchFamily="34" charset="0"/>
              </a:rPr>
              <a:t>DSCF</a:t>
            </a:r>
            <a:r>
              <a:rPr lang="en-US" baseline="0" dirty="0">
                <a:latin typeface="Helvetica" panose="020B0604020202020204" pitchFamily="34" charset="0"/>
                <a:cs typeface="Helvetica" panose="020B0604020202020204" pitchFamily="34" charset="0"/>
              </a:rPr>
              <a:t> location (if unsure ask a BMEU clerk) or else select </a:t>
            </a:r>
            <a:r>
              <a:rPr lang="en-US" b="1" baseline="0" dirty="0">
                <a:latin typeface="Helvetica" panose="020B0604020202020204" pitchFamily="34" charset="0"/>
                <a:cs typeface="Helvetica" panose="020B0604020202020204" pitchFamily="34" charset="0"/>
              </a:rPr>
              <a:t>None</a:t>
            </a:r>
            <a:r>
              <a:rPr lang="en-US" baseline="0" dirty="0">
                <a:latin typeface="Helvetica" panose="020B0604020202020204" pitchFamily="34" charset="0"/>
                <a:cs typeface="Helvetica" panose="020B0604020202020204" pitchFamily="34" charset="0"/>
              </a:rPr>
              <a:t>.</a:t>
            </a:r>
            <a:endParaRPr lang="en-US"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Move Update Method </a:t>
            </a:r>
            <a:r>
              <a:rPr lang="en-US" dirty="0">
                <a:latin typeface="Helvetica" panose="020B0604020202020204" pitchFamily="34" charset="0"/>
                <a:cs typeface="Helvetica" panose="020B0604020202020204" pitchFamily="34" charset="0"/>
              </a:rPr>
              <a:t>– You MUST indicate how you are meeting the Move Update requirement for this mailing. (what USPS approved method has the mailer used within the last 95 days to make sure their address list is up to date?) </a:t>
            </a:r>
          </a:p>
          <a:p>
            <a:pPr marL="0" indent="0">
              <a:buFont typeface="Arial" panose="020B0604020202020204" pitchFamily="34" charset="0"/>
              <a:buNone/>
              <a:defRPr/>
            </a:pPr>
            <a:r>
              <a:rPr lang="en-US" b="0" i="0" u="sng" dirty="0">
                <a:solidFill>
                  <a:srgbClr val="000000"/>
                </a:solidFill>
                <a:effectLst/>
                <a:latin typeface="Helvetica" panose="020B0604020202020204" pitchFamily="34" charset="0"/>
                <a:cs typeface="Helvetica" panose="020B0604020202020204" pitchFamily="34" charset="0"/>
              </a:rPr>
              <a:t>The Move Update address quality standard is a means of reducing the number of mailpieces in a mailing that require forwarding or return by the Postal Service. Mailers who claim presorted or automation prices for First-Class Mail or USPS Marketing Mail must use an approved Move Update method to ensure the address used on the mailpiece has been updated within 95 days prior to the Postage Statement finalization date. Addresses that are not updated may impact the mailer's overall address quality measurement. This could result in a Move Update assessment.</a:t>
            </a:r>
            <a:endParaRPr lang="en-US" u="sng"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Price Category </a:t>
            </a:r>
            <a:r>
              <a:rPr lang="en-US" dirty="0">
                <a:latin typeface="Helvetica" panose="020B0604020202020204" pitchFamily="34" charset="0"/>
                <a:cs typeface="Helvetica" panose="020B0604020202020204" pitchFamily="34" charset="0"/>
              </a:rPr>
              <a:t>- USPS Marketing Mail users must select either Regular or Nonprofit (must have a USPS Nonprofit Authorization # linked to their CRID).</a:t>
            </a:r>
          </a:p>
          <a:p>
            <a:pPr marL="171450" indent="-171450">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Mailing contains windowed envelopes or windowed flats? </a:t>
            </a:r>
            <a:r>
              <a:rPr lang="en-US" dirty="0">
                <a:latin typeface="Helvetica" panose="020B0604020202020204" pitchFamily="34" charset="0"/>
                <a:cs typeface="Helvetica" panose="020B0604020202020204" pitchFamily="34" charset="0"/>
              </a:rPr>
              <a:t>- You </a:t>
            </a:r>
            <a:r>
              <a:rPr lang="en-US" baseline="0" dirty="0">
                <a:latin typeface="Helvetica" panose="020B0604020202020204" pitchFamily="34" charset="0"/>
                <a:cs typeface="Helvetica" panose="020B0604020202020204" pitchFamily="34" charset="0"/>
              </a:rPr>
              <a:t>must check the box if the m</a:t>
            </a:r>
            <a:r>
              <a:rPr lang="en-US" dirty="0">
                <a:latin typeface="Helvetica" panose="020B0604020202020204" pitchFamily="34" charset="0"/>
                <a:cs typeface="Helvetica" panose="020B0604020202020204" pitchFamily="34" charset="0"/>
              </a:rPr>
              <a:t>ailing contains</a:t>
            </a:r>
            <a:r>
              <a:rPr lang="en-US" baseline="0" dirty="0">
                <a:latin typeface="Helvetica" panose="020B0604020202020204" pitchFamily="34" charset="0"/>
                <a:cs typeface="Helvetica" panose="020B0604020202020204" pitchFamily="34" charset="0"/>
              </a:rPr>
              <a:t> windowed envelopes or windowed flats.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Helvetica" panose="020B0604020202020204" pitchFamily="34" charset="0"/>
                <a:cs typeface="Helvetica" panose="020B0604020202020204" pitchFamily="34" charset="0"/>
              </a:rPr>
              <a:t>Mailing contains Business Reply Mail enclosure? </a:t>
            </a:r>
            <a:r>
              <a:rPr lang="en-US" dirty="0">
                <a:latin typeface="Helvetica" panose="020B0604020202020204" pitchFamily="34" charset="0"/>
                <a:cs typeface="Helvetica" panose="020B0604020202020204" pitchFamily="34" charset="0"/>
              </a:rPr>
              <a:t>- You </a:t>
            </a:r>
            <a:r>
              <a:rPr lang="en-US" baseline="0" dirty="0">
                <a:latin typeface="Helvetica" panose="020B0604020202020204" pitchFamily="34" charset="0"/>
                <a:cs typeface="Helvetica" panose="020B0604020202020204" pitchFamily="34" charset="0"/>
              </a:rPr>
              <a:t>must check the box if the m</a:t>
            </a:r>
            <a:r>
              <a:rPr lang="en-US" dirty="0">
                <a:latin typeface="Helvetica" panose="020B0604020202020204" pitchFamily="34" charset="0"/>
                <a:cs typeface="Helvetica" panose="020B0604020202020204" pitchFamily="34" charset="0"/>
              </a:rPr>
              <a:t>ailing contains a</a:t>
            </a:r>
            <a:r>
              <a:rPr lang="en-US" baseline="0" dirty="0">
                <a:latin typeface="Helvetica" panose="020B0604020202020204" pitchFamily="34" charset="0"/>
                <a:cs typeface="Helvetica" panose="020B0604020202020204" pitchFamily="34" charset="0"/>
              </a:rPr>
              <a:t> Business Reply Mail enclosure.</a:t>
            </a:r>
            <a:endParaRPr lang="en-US" dirty="0">
              <a:latin typeface="Helvetica" panose="020B0604020202020204" pitchFamily="34" charset="0"/>
              <a:cs typeface="Helvetica" panose="020B0604020202020204" pitchFamily="34" charset="0"/>
            </a:endParaRPr>
          </a:p>
          <a:p>
            <a:pPr>
              <a:defRPr/>
            </a:pPr>
            <a:r>
              <a:rPr lang="en-US" dirty="0">
                <a:latin typeface="Helvetica" panose="020B0604020202020204" pitchFamily="34" charset="0"/>
                <a:cs typeface="Helvetica" panose="020B0604020202020204" pitchFamily="34" charset="0"/>
              </a:rPr>
              <a:t>Click on </a:t>
            </a:r>
            <a:r>
              <a:rPr lang="en-US" b="1" dirty="0">
                <a:latin typeface="Helvetica" panose="020B0604020202020204" pitchFamily="34" charset="0"/>
                <a:cs typeface="Helvetica" panose="020B0604020202020204" pitchFamily="34" charset="0"/>
              </a:rPr>
              <a:t>Continue</a:t>
            </a:r>
            <a:r>
              <a:rPr lang="en-US" dirty="0">
                <a:latin typeface="Helvetica" panose="020B0604020202020204" pitchFamily="34" charset="0"/>
                <a:cs typeface="Helvetica" panose="020B0604020202020204" pitchFamily="34" charset="0"/>
              </a:rPr>
              <a:t> to proceed.</a:t>
            </a:r>
          </a:p>
          <a:p>
            <a:pPr>
              <a:defRPr/>
            </a:pPr>
            <a:endParaRPr lang="en-US" dirty="0">
              <a:latin typeface="Helvetica" panose="020B0604020202020204" pitchFamily="34" charset="0"/>
              <a:cs typeface="Helvetica" panose="020B0604020202020204" pitchFamily="34" charset="0"/>
            </a:endParaRPr>
          </a:p>
        </p:txBody>
      </p:sp>
      <p:sp>
        <p:nvSpPr>
          <p:cNvPr id="983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296D7B3-183D-4703-896F-F536236143E3}" type="slidenum">
              <a:rPr lang="en-US" smtClean="0">
                <a:latin typeface="Helvetica" panose="020B0604020202020204" pitchFamily="34" charset="0"/>
                <a:cs typeface="Helvetica" panose="020B0604020202020204" pitchFamily="34" charset="0"/>
              </a:rPr>
              <a:pPr eaLnBrk="1" hangingPunct="1"/>
              <a:t>12</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9580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dirty="0">
                <a:latin typeface="Helvetica" panose="020B0604020202020204" pitchFamily="34" charset="0"/>
                <a:cs typeface="Helvetica" panose="020B0604020202020204" pitchFamily="34" charset="0"/>
              </a:rPr>
              <a:t>This screen will allow you to review and confirm job selections.</a:t>
            </a:r>
          </a:p>
          <a:p>
            <a:r>
              <a:rPr lang="en-US" dirty="0">
                <a:latin typeface="Helvetica" panose="020B0604020202020204" pitchFamily="34" charset="0"/>
                <a:cs typeface="Helvetica" panose="020B0604020202020204" pitchFamily="34" charset="0"/>
              </a:rPr>
              <a:t>After the selections are reviewed, users must click </a:t>
            </a:r>
            <a:r>
              <a:rPr lang="en-US" b="1" dirty="0">
                <a:latin typeface="Helvetica" panose="020B0604020202020204" pitchFamily="34" charset="0"/>
                <a:cs typeface="Helvetica" panose="020B0604020202020204" pitchFamily="34" charset="0"/>
              </a:rPr>
              <a:t>“Accept” </a:t>
            </a:r>
            <a:r>
              <a:rPr lang="en-US" dirty="0">
                <a:latin typeface="Helvetica" panose="020B0604020202020204" pitchFamily="34" charset="0"/>
                <a:cs typeface="Helvetica" panose="020B0604020202020204" pitchFamily="34" charset="0"/>
              </a:rPr>
              <a:t>to continue.</a:t>
            </a:r>
          </a:p>
          <a:p>
            <a:r>
              <a:rPr lang="en-US" dirty="0">
                <a:latin typeface="Helvetica" panose="020B0604020202020204" pitchFamily="34" charset="0"/>
                <a:cs typeface="Helvetica" panose="020B0604020202020204" pitchFamily="34" charset="0"/>
              </a:rPr>
              <a:t>You can also click </a:t>
            </a:r>
            <a:r>
              <a:rPr lang="en-US" b="1" dirty="0">
                <a:latin typeface="Helvetica" panose="020B0604020202020204" pitchFamily="34" charset="0"/>
                <a:cs typeface="Helvetica" panose="020B0604020202020204" pitchFamily="34" charset="0"/>
              </a:rPr>
              <a:t>“Back” </a:t>
            </a:r>
            <a:r>
              <a:rPr lang="en-US" dirty="0">
                <a:latin typeface="Helvetica" panose="020B0604020202020204" pitchFamily="34" charset="0"/>
                <a:cs typeface="Helvetica" panose="020B0604020202020204" pitchFamily="34" charset="0"/>
              </a:rPr>
              <a:t>to go back and make changes. Clicking “</a:t>
            </a:r>
            <a:r>
              <a:rPr lang="en-US" b="1" dirty="0">
                <a:latin typeface="Helvetica" panose="020B0604020202020204" pitchFamily="34" charset="0"/>
                <a:cs typeface="Helvetica" panose="020B0604020202020204" pitchFamily="34" charset="0"/>
              </a:rPr>
              <a:t>Cancel</a:t>
            </a:r>
            <a:r>
              <a:rPr lang="en-US" dirty="0">
                <a:latin typeface="Helvetica" panose="020B0604020202020204" pitchFamily="34" charset="0"/>
                <a:cs typeface="Helvetica" panose="020B0604020202020204" pitchFamily="34" charset="0"/>
              </a:rPr>
              <a:t>” will cancel this job creation.</a:t>
            </a:r>
          </a:p>
        </p:txBody>
      </p:sp>
      <p:sp>
        <p:nvSpPr>
          <p:cNvPr id="9933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8A26B0-D6E1-4B82-B392-302CEB49CA48}" type="slidenum">
              <a:rPr lang="en-US" smtClean="0">
                <a:latin typeface="Helvetica" panose="020B0604020202020204" pitchFamily="34" charset="0"/>
                <a:cs typeface="Helvetica" panose="020B0604020202020204" pitchFamily="34" charset="0"/>
              </a:rPr>
              <a:pPr eaLnBrk="1" hangingPunct="1"/>
              <a:t>13</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3662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Helvetica" panose="020B0604020202020204" pitchFamily="34" charset="0"/>
                <a:cs typeface="Helvetica" panose="020B0604020202020204" pitchFamily="34" charset="0"/>
              </a:rPr>
              <a:t>The database used to create the mailings is created by you and uploaded to the tool. If the database (address list/file) is not formatted correctly, the IMsb Tool will not proceed and error messages will appear.</a:t>
            </a:r>
          </a:p>
          <a:p>
            <a:endParaRPr lang="en-US" baseline="0" dirty="0">
              <a:latin typeface="Helvetica" panose="020B0604020202020204" pitchFamily="34" charset="0"/>
              <a:cs typeface="Helvetica" panose="020B0604020202020204" pitchFamily="34" charset="0"/>
            </a:endParaRPr>
          </a:p>
          <a:p>
            <a:r>
              <a:rPr lang="en-US" baseline="0" dirty="0">
                <a:latin typeface="Helvetica" panose="020B0604020202020204" pitchFamily="34" charset="0"/>
                <a:cs typeface="Helvetica" panose="020B0604020202020204" pitchFamily="34" charset="0"/>
              </a:rPr>
              <a:t>You must submit your address list/database in one of the following formats:</a:t>
            </a:r>
          </a:p>
          <a:p>
            <a:pPr marL="171450" indent="-171450">
              <a:buFont typeface="Arial" panose="020B0604020202020204" pitchFamily="34" charset="0"/>
              <a:buChar char="•"/>
            </a:pPr>
            <a:r>
              <a:rPr lang="en-US" dirty="0">
                <a:latin typeface="Helvetica" panose="020B0604020202020204" pitchFamily="34" charset="0"/>
                <a:cs typeface="Helvetica" panose="020B0604020202020204" pitchFamily="34" charset="0"/>
              </a:rPr>
              <a:t>Microsoft Excel 2003 or later versions</a:t>
            </a:r>
          </a:p>
          <a:p>
            <a:pPr marL="171450" indent="-171450">
              <a:buFont typeface="Arial" panose="020B0604020202020204" pitchFamily="34" charset="0"/>
              <a:buChar char="•"/>
            </a:pPr>
            <a:r>
              <a:rPr lang="en-US" dirty="0">
                <a:latin typeface="Helvetica" panose="020B0604020202020204" pitchFamily="34" charset="0"/>
                <a:cs typeface="Helvetica" panose="020B0604020202020204" pitchFamily="34" charset="0"/>
              </a:rPr>
              <a:t>Comma Separated Value (CSV)</a:t>
            </a:r>
          </a:p>
          <a:p>
            <a:endParaRPr lang="en-US" dirty="0"/>
          </a:p>
        </p:txBody>
      </p:sp>
      <p:sp>
        <p:nvSpPr>
          <p:cNvPr id="4" name="Slide Number Placeholder 3"/>
          <p:cNvSpPr>
            <a:spLocks noGrp="1"/>
          </p:cNvSpPr>
          <p:nvPr>
            <p:ph type="sldNum" sz="quarter" idx="10"/>
          </p:nvPr>
        </p:nvSpPr>
        <p:spPr/>
        <p:txBody>
          <a:bodyPr/>
          <a:lstStyle/>
          <a:p>
            <a:pPr>
              <a:defRPr/>
            </a:pPr>
            <a:fld id="{3FC68F79-B9B8-40C2-9005-320A89C66668}" type="slidenum">
              <a:rPr lang="en-US" smtClean="0"/>
              <a:pPr>
                <a:defRPr/>
              </a:pPr>
              <a:t>14</a:t>
            </a:fld>
            <a:endParaRPr lang="en-US" dirty="0"/>
          </a:p>
        </p:txBody>
      </p:sp>
    </p:spTree>
    <p:extLst>
      <p:ext uri="{BB962C8B-B14F-4D97-AF65-F5344CB8AC3E}">
        <p14:creationId xmlns:p14="http://schemas.microsoft.com/office/powerpoint/2010/main" val="199263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a:t>
            </a:r>
            <a:r>
              <a:rPr lang="en-US" baseline="0" dirty="0"/>
              <a:t> Address List file in Excel.</a:t>
            </a:r>
          </a:p>
          <a:p>
            <a:r>
              <a:rPr lang="en-US" baseline="0" dirty="0"/>
              <a:t>The file must contain a Header Row. The top (header) row of the file must include specific column headings as described in the IMsb Tool User Guide.  </a:t>
            </a:r>
          </a:p>
          <a:p>
            <a:r>
              <a:rPr lang="en-US" baseline="0" dirty="0"/>
              <a:t>If the headers or columns are not formatted correctly, you will receive an error and not be able to process your mailing.</a:t>
            </a:r>
          </a:p>
          <a:p>
            <a:pPr marL="0" indent="0">
              <a:buFont typeface="Arial" pitchFamily="34" charset="0"/>
              <a:buNone/>
            </a:pPr>
            <a:r>
              <a:rPr lang="en-US" b="1" baseline="0" dirty="0"/>
              <a:t>REQUIRED FIELDS</a:t>
            </a:r>
          </a:p>
          <a:p>
            <a:pPr marL="171450" indent="-171450">
              <a:buFont typeface="Arial" panose="020B0604020202020204" pitchFamily="34" charset="0"/>
              <a:buChar char="•"/>
            </a:pPr>
            <a:r>
              <a:rPr lang="en-US" b="0" baseline="0" dirty="0"/>
              <a:t>Name</a:t>
            </a:r>
          </a:p>
          <a:p>
            <a:pPr marL="171450" lvl="0" indent="-171450">
              <a:buFont typeface="Arial" pitchFamily="34" charset="0"/>
              <a:buChar char="•"/>
            </a:pPr>
            <a:r>
              <a:rPr lang="en-US" baseline="0" dirty="0"/>
              <a:t>Address</a:t>
            </a:r>
          </a:p>
          <a:p>
            <a:pPr marL="171450" lvl="0" indent="-171450">
              <a:buFont typeface="Arial" pitchFamily="34" charset="0"/>
              <a:buChar char="•"/>
            </a:pPr>
            <a:r>
              <a:rPr lang="en-US" baseline="0" dirty="0"/>
              <a:t>City, State, and ZIP (separate or combined)</a:t>
            </a:r>
          </a:p>
          <a:p>
            <a:pPr marL="171450" lvl="0" indent="-171450">
              <a:buFont typeface="Arial" pitchFamily="34" charset="0"/>
              <a:buChar char="•"/>
            </a:pPr>
            <a:endParaRPr lang="en-US" baseline="0" dirty="0"/>
          </a:p>
          <a:p>
            <a:r>
              <a:rPr lang="en-US" baseline="0" dirty="0"/>
              <a:t>The header row may have the following </a:t>
            </a:r>
            <a:r>
              <a:rPr lang="en-US" b="1" baseline="0" dirty="0"/>
              <a:t>optional</a:t>
            </a:r>
            <a:r>
              <a:rPr lang="en-US" baseline="0" dirty="0"/>
              <a:t> columns:</a:t>
            </a:r>
          </a:p>
          <a:p>
            <a:pPr marL="171450" indent="-171450">
              <a:buFont typeface="Arial" pitchFamily="34" charset="0"/>
              <a:buChar char="•"/>
            </a:pPr>
            <a:r>
              <a:rPr lang="en-US" baseline="0" dirty="0"/>
              <a:t>First Name</a:t>
            </a:r>
          </a:p>
          <a:p>
            <a:pPr marL="171450" indent="-171450">
              <a:buFont typeface="Arial" pitchFamily="34" charset="0"/>
              <a:buChar char="•"/>
            </a:pPr>
            <a:r>
              <a:rPr lang="en-US" baseline="0" dirty="0"/>
              <a:t>Last Name</a:t>
            </a:r>
          </a:p>
          <a:p>
            <a:pPr marL="171450" indent="-171450">
              <a:buFont typeface="Arial" pitchFamily="34" charset="0"/>
              <a:buChar char="•"/>
            </a:pPr>
            <a:r>
              <a:rPr lang="en-US" baseline="0" dirty="0"/>
              <a:t>Company</a:t>
            </a:r>
          </a:p>
          <a:p>
            <a:pPr marL="171450" indent="-171450">
              <a:buFont typeface="Arial" pitchFamily="34" charset="0"/>
              <a:buChar char="•"/>
            </a:pPr>
            <a:r>
              <a:rPr lang="en-US" baseline="0" dirty="0"/>
              <a:t>(Secondary) sec-address</a:t>
            </a:r>
          </a:p>
          <a:p>
            <a:pPr marL="171450" indent="-171450">
              <a:buFont typeface="Arial" pitchFamily="34" charset="0"/>
              <a:buChar char="•"/>
            </a:pPr>
            <a:r>
              <a:rPr lang="en-US" baseline="0" dirty="0"/>
              <a:t>Urbanization</a:t>
            </a:r>
          </a:p>
          <a:p>
            <a:pPr marL="0" indent="0">
              <a:buFont typeface="Arial" pitchFamily="34" charset="0"/>
              <a:buNone/>
            </a:pPr>
            <a:br>
              <a:rPr lang="en-US" b="1" baseline="0" dirty="0"/>
            </a:br>
            <a:r>
              <a:rPr lang="en-US" baseline="0" dirty="0"/>
              <a:t>Please refer to the User Guide for additional acceptable column headings.</a:t>
            </a:r>
          </a:p>
          <a:p>
            <a:pPr marL="0" lvl="0" indent="0">
              <a:buFont typeface="Arial" pitchFamily="34" charset="0"/>
              <a:buNone/>
            </a:pPr>
            <a:r>
              <a:rPr lang="en-US" baseline="0" dirty="0"/>
              <a:t>If you have multiple tabs (sheets) within your file, the IMsb Tool will only utilize the first tab.</a:t>
            </a: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Once the list/file is formatted correctly, you will upload the file into the IMsb tool.</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FC68F79-B9B8-40C2-9005-320A89C66668}" type="slidenum">
              <a:rPr lang="en-US" smtClean="0"/>
              <a:pPr>
                <a:defRPr/>
              </a:pPr>
              <a:t>15</a:t>
            </a:fld>
            <a:endParaRPr lang="en-US" dirty="0"/>
          </a:p>
        </p:txBody>
      </p:sp>
    </p:spTree>
    <p:extLst>
      <p:ext uri="{BB962C8B-B14F-4D97-AF65-F5344CB8AC3E}">
        <p14:creationId xmlns:p14="http://schemas.microsoft.com/office/powerpoint/2010/main" val="356486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An address list must be uploaded. </a:t>
            </a:r>
            <a:r>
              <a:rPr lang="en-US" u="sng" dirty="0"/>
              <a:t>The file should be formatted as specified in the IMsb User Guide. If it isn’t, you will need to identify the field/column contents on the next page. You will then have a chance to review the data to confirm that it is the correct file to be processed.</a:t>
            </a:r>
          </a:p>
          <a:p>
            <a:endParaRPr lang="en-US" dirty="0"/>
          </a:p>
          <a:p>
            <a:r>
              <a:rPr lang="en-US" dirty="0"/>
              <a:t>Select </a:t>
            </a:r>
            <a:r>
              <a:rPr lang="en-US" b="1" dirty="0"/>
              <a:t>Browse</a:t>
            </a:r>
            <a:r>
              <a:rPr lang="en-US" dirty="0"/>
              <a:t> and locate the address list file on your computer.</a:t>
            </a:r>
          </a:p>
          <a:p>
            <a:endParaRPr lang="en-US" dirty="0"/>
          </a:p>
          <a:p>
            <a:r>
              <a:rPr lang="en-US" dirty="0"/>
              <a:t>Select the file so it appears in the </a:t>
            </a:r>
            <a:r>
              <a:rPr lang="en-US" b="1" dirty="0"/>
              <a:t>FILE: </a:t>
            </a:r>
            <a:r>
              <a:rPr lang="en-US" dirty="0"/>
              <a:t>box and click </a:t>
            </a:r>
            <a:r>
              <a:rPr lang="en-US" b="1" dirty="0"/>
              <a:t>Upload</a:t>
            </a:r>
            <a:r>
              <a:rPr lang="en-US" dirty="0"/>
              <a:t>.</a:t>
            </a:r>
          </a:p>
        </p:txBody>
      </p:sp>
      <p:sp>
        <p:nvSpPr>
          <p:cNvPr id="10035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4DA54C-5E58-4305-88B0-078E44EE33C9}" type="slidenum">
              <a:rPr lang="en-US" smtClean="0">
                <a:latin typeface="Helvetica" panose="020B0604020202020204" pitchFamily="34" charset="0"/>
                <a:cs typeface="Helvetica" panose="020B0604020202020204" pitchFamily="34" charset="0"/>
              </a:rPr>
              <a:pPr eaLnBrk="1" hangingPunct="1"/>
              <a:t>16</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03583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b="1" dirty="0"/>
              <a:t>Address Component Identification has replaced Address File Mapping from the previous version: </a:t>
            </a:r>
            <a:r>
              <a:rPr lang="en-US" b="0" i="0" u="sng" dirty="0">
                <a:solidFill>
                  <a:srgbClr val="000000"/>
                </a:solidFill>
                <a:effectLst/>
                <a:latin typeface="Helvetica" panose="020B0604020202020204" pitchFamily="34" charset="0"/>
                <a:cs typeface="Helvetica" panose="020B0604020202020204" pitchFamily="34" charset="0"/>
              </a:rPr>
              <a:t>In order to process the uploaded address list, IMSB must know what fields in the file contain what components of the address. </a:t>
            </a:r>
            <a:r>
              <a:rPr lang="en-US" dirty="0">
                <a:latin typeface="Helvetica" panose="020B0604020202020204" pitchFamily="34" charset="0"/>
                <a:cs typeface="Helvetica" panose="020B0604020202020204" pitchFamily="34" charset="0"/>
              </a:rPr>
              <a:t>If the IMsb Tool can’t match an address component field with a column from your data file automatically, you will need to map them manually. Use the dropdowns to select the proper database column for each field. </a:t>
            </a:r>
          </a:p>
          <a:p>
            <a:r>
              <a:rPr lang="en-US" dirty="0">
                <a:latin typeface="Helvetica" panose="020B0604020202020204" pitchFamily="34" charset="0"/>
                <a:cs typeface="Helvetica" panose="020B0604020202020204" pitchFamily="34" charset="0"/>
              </a:rPr>
              <a:t>The components of an IMsb Tool address block are listed (each is a line item of the address). Your address list Column headings from your data file are listed in the dropdowns. The IMsb Tool searches for the column that matches each element.</a:t>
            </a:r>
          </a:p>
          <a:p>
            <a:r>
              <a:rPr lang="en-US" dirty="0">
                <a:latin typeface="Helvetica" panose="020B0604020202020204" pitchFamily="34" charset="0"/>
                <a:cs typeface="Helvetica" panose="020B0604020202020204" pitchFamily="34" charset="0"/>
              </a:rPr>
              <a:t>In general, for the IMsb Tool to create proper addresses you will need to have at minimum:</a:t>
            </a:r>
          </a:p>
          <a:p>
            <a:r>
              <a:rPr lang="en-US" dirty="0">
                <a:latin typeface="Helvetica" panose="020B0604020202020204" pitchFamily="34" charset="0"/>
                <a:cs typeface="Helvetica" panose="020B0604020202020204" pitchFamily="34" charset="0"/>
              </a:rPr>
              <a:t>1) First Name &amp; Last Name or Combined Field Name</a:t>
            </a:r>
          </a:p>
          <a:p>
            <a:r>
              <a:rPr lang="en-US" dirty="0">
                <a:latin typeface="Helvetica" panose="020B0604020202020204" pitchFamily="34" charset="0"/>
                <a:cs typeface="Helvetica" panose="020B0604020202020204" pitchFamily="34" charset="0"/>
              </a:rPr>
              <a:t>2) Primary Address</a:t>
            </a:r>
          </a:p>
          <a:p>
            <a:r>
              <a:rPr lang="en-US" dirty="0">
                <a:latin typeface="Helvetica" panose="020B0604020202020204" pitchFamily="34" charset="0"/>
                <a:cs typeface="Helvetica" panose="020B0604020202020204" pitchFamily="34" charset="0"/>
              </a:rPr>
              <a:t>3) City, State, &amp; ZIP Code or Combined City-State-ZIP Code Field</a:t>
            </a:r>
          </a:p>
          <a:p>
            <a:r>
              <a:rPr lang="en-US" dirty="0">
                <a:latin typeface="Helvetica" panose="020B0604020202020204" pitchFamily="34" charset="0"/>
                <a:cs typeface="Helvetica" panose="020B0604020202020204" pitchFamily="34" charset="0"/>
              </a:rPr>
              <a:t>Review the selections and click on *</a:t>
            </a:r>
            <a:r>
              <a:rPr lang="en-US" b="1" dirty="0">
                <a:latin typeface="Helvetica" panose="020B0604020202020204" pitchFamily="34" charset="0"/>
                <a:cs typeface="Helvetica" panose="020B0604020202020204" pitchFamily="34" charset="0"/>
              </a:rPr>
              <a:t>Continue</a:t>
            </a:r>
            <a:r>
              <a:rPr lang="en-US" dirty="0">
                <a:latin typeface="Helvetica" panose="020B0604020202020204" pitchFamily="34" charset="0"/>
                <a:cs typeface="Helvetica" panose="020B0604020202020204" pitchFamily="34" charset="0"/>
              </a:rPr>
              <a:t> to process your address file.</a:t>
            </a:r>
          </a:p>
        </p:txBody>
      </p:sp>
      <p:sp>
        <p:nvSpPr>
          <p:cNvPr id="10035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4DA54C-5E58-4305-88B0-078E44EE33C9}" type="slidenum">
              <a:rPr lang="en-US" smtClean="0">
                <a:latin typeface="Helvetica" panose="020B0604020202020204" pitchFamily="34" charset="0"/>
                <a:cs typeface="Helvetica" panose="020B0604020202020204" pitchFamily="34" charset="0"/>
              </a:rPr>
              <a:pPr eaLnBrk="1" hangingPunct="1"/>
              <a:t>17</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9883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Once the file is uploaded</a:t>
            </a:r>
            <a:r>
              <a:rPr lang="en-US" baseline="0" dirty="0"/>
              <a:t> and the fields are mapped, the addresses are processed and the Address File Viewer appears.</a:t>
            </a:r>
          </a:p>
          <a:p>
            <a:r>
              <a:rPr lang="en-US" baseline="0" dirty="0"/>
              <a:t>You can determine if the list/file is formatted correctly.</a:t>
            </a:r>
            <a:r>
              <a:rPr lang="en-US" dirty="0"/>
              <a:t> You want update information in each column to make sure the matching is correct.</a:t>
            </a:r>
          </a:p>
          <a:p>
            <a:endParaRPr lang="en-US" dirty="0"/>
          </a:p>
          <a:p>
            <a:r>
              <a:rPr lang="en-US" dirty="0"/>
              <a:t>After confirming that the file is mapped correctly, click </a:t>
            </a:r>
            <a:r>
              <a:rPr lang="en-US" b="1" dirty="0"/>
              <a:t>Continue</a:t>
            </a:r>
            <a:r>
              <a:rPr lang="en-US" dirty="0"/>
              <a:t> to proceed.</a:t>
            </a:r>
          </a:p>
        </p:txBody>
      </p:sp>
      <p:sp>
        <p:nvSpPr>
          <p:cNvPr id="10035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4DA54C-5E58-4305-88B0-078E44EE33C9}" type="slidenum">
              <a:rPr lang="en-US" smtClean="0">
                <a:latin typeface="Helvetica" panose="020B0604020202020204" pitchFamily="34" charset="0"/>
                <a:cs typeface="Helvetica" panose="020B0604020202020204" pitchFamily="34" charset="0"/>
              </a:rPr>
              <a:pPr eaLnBrk="1" hangingPunct="1"/>
              <a:t>18</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89049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dirty="0"/>
              <a:t>The Method of Entry </a:t>
            </a:r>
            <a:r>
              <a:rPr lang="en-US" b="1" dirty="0"/>
              <a:t>BMEU Location </a:t>
            </a:r>
            <a:r>
              <a:rPr lang="en-US" dirty="0"/>
              <a:t>is prepopulated by using the finance number where the permit is held. If you are approved by USPS to use Mail Anywhere, you may enter mailings at offices other than where your permit is held. You can make that selection here.</a:t>
            </a:r>
          </a:p>
          <a:p>
            <a:endParaRPr lang="en-US" dirty="0"/>
          </a:p>
          <a:p>
            <a:r>
              <a:rPr lang="en-US" dirty="0"/>
              <a:t>Review the selections and click </a:t>
            </a:r>
            <a:r>
              <a:rPr lang="en-US" b="1" dirty="0"/>
              <a:t>Continue </a:t>
            </a:r>
            <a:r>
              <a:rPr lang="en-US" dirty="0"/>
              <a:t>to proceed.</a:t>
            </a:r>
          </a:p>
          <a:p>
            <a:r>
              <a:rPr lang="en-US" dirty="0"/>
              <a:t> </a:t>
            </a:r>
          </a:p>
          <a:p>
            <a:endParaRPr lang="en-US" b="1" dirty="0"/>
          </a:p>
        </p:txBody>
      </p:sp>
      <p:sp>
        <p:nvSpPr>
          <p:cNvPr id="10138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0B5C23-6430-4464-B14E-9EB2D700DCB6}" type="slidenum">
              <a:rPr lang="en-US" smtClean="0">
                <a:latin typeface="Helvetica" panose="020B0604020202020204" pitchFamily="34" charset="0"/>
                <a:cs typeface="Helvetica" panose="020B0604020202020204" pitchFamily="34" charset="0"/>
              </a:rPr>
              <a:pPr eaLnBrk="1" hangingPunct="1"/>
              <a:t>19</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7780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dirty="0"/>
              <a:t>The IMsb Tool is a free, web-based tool. The Tool enables you to do the following: </a:t>
            </a:r>
          </a:p>
          <a:p>
            <a:pPr marL="628650" lvl="1" indent="-171450">
              <a:buFont typeface="Arial" panose="020B0604020202020204" pitchFamily="34" charset="0"/>
              <a:buChar char="•"/>
            </a:pPr>
            <a:r>
              <a:rPr lang="en-US" dirty="0"/>
              <a:t>Upload and validate an</a:t>
            </a:r>
            <a:r>
              <a:rPr lang="en-US" baseline="0" dirty="0"/>
              <a:t> </a:t>
            </a:r>
            <a:r>
              <a:rPr lang="en-US" dirty="0"/>
              <a:t>address list, eliminating undeliverable addresses.</a:t>
            </a:r>
          </a:p>
          <a:p>
            <a:pPr marL="628650" lvl="1" indent="-171450">
              <a:buFont typeface="Arial" panose="020B0604020202020204" pitchFamily="34" charset="0"/>
              <a:buChar char="•"/>
            </a:pPr>
            <a:r>
              <a:rPr lang="en-US" dirty="0"/>
              <a:t>Print addresses with unique Intelligent Mail barcodes on labels, directly on envelopes, or on inserts for window envelopes. </a:t>
            </a:r>
          </a:p>
          <a:p>
            <a:pPr marL="628650" lvl="1" indent="-171450">
              <a:buFont typeface="Arial" panose="020B0604020202020204" pitchFamily="34" charset="0"/>
              <a:buChar char="•"/>
            </a:pPr>
            <a:r>
              <a:rPr lang="en-US" dirty="0"/>
              <a:t>Create unique handling unit barcodes (tray or sack labels).</a:t>
            </a:r>
          </a:p>
          <a:p>
            <a:pPr marL="628650" lvl="1" indent="-171450">
              <a:buFont typeface="Arial" panose="020B0604020202020204" pitchFamily="34" charset="0"/>
              <a:buChar char="•"/>
            </a:pPr>
            <a:r>
              <a:rPr lang="en-US" dirty="0"/>
              <a:t>Create Full-Service electronic postage statements, which are automatically submitted to the acceptance unit.</a:t>
            </a:r>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EDB948-5AF9-4509-9625-AAD22AE4D6E9}" type="slidenum">
              <a:rPr lang="en-US" smtClean="0">
                <a:latin typeface="Helvetica" panose="020B0604020202020204" pitchFamily="34" charset="0"/>
                <a:cs typeface="Helvetica" panose="020B0604020202020204" pitchFamily="34" charset="0"/>
              </a:rPr>
              <a:pPr eaLnBrk="1" hangingPunct="1"/>
              <a:t>2</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41955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768350" y="696913"/>
            <a:ext cx="6197600" cy="3486150"/>
          </a:xfrm>
          <a:ln/>
        </p:spPr>
      </p:sp>
      <p:sp>
        <p:nvSpPr>
          <p:cNvPr id="3" name="Notes Placeholder 2"/>
          <p:cNvSpPr>
            <a:spLocks noGrp="1"/>
          </p:cNvSpPr>
          <p:nvPr>
            <p:ph type="body" idx="1"/>
          </p:nvPr>
        </p:nvSpPr>
        <p:spPr/>
        <p:txBody>
          <a:bodyPr/>
          <a:lstStyle/>
          <a:p>
            <a:pPr>
              <a:defRPr/>
            </a:pPr>
            <a:r>
              <a:rPr lang="en-US" dirty="0">
                <a:latin typeface="Helvetica" panose="020B0604020202020204" pitchFamily="34" charset="0"/>
                <a:cs typeface="Helvetica" panose="020B0604020202020204" pitchFamily="34" charset="0"/>
              </a:rPr>
              <a:t>The Tool now has validated the addresses in the list. This validates that the address is an active delivery address; however, it does not validate the resident for that address. The results of the Address Management System (AMS) processing are returned.</a:t>
            </a:r>
          </a:p>
          <a:p>
            <a:pPr marL="0" indent="0" algn="l">
              <a:buFont typeface="Arial" panose="020B0604020202020204" pitchFamily="34" charset="0"/>
              <a:buNone/>
            </a:pPr>
            <a:r>
              <a:rPr lang="en-US" sz="1200" dirty="0">
                <a:solidFill>
                  <a:srgbClr val="000000"/>
                </a:solidFill>
                <a:effectLst/>
                <a:latin typeface="Helvetica" panose="020B0604020202020204" pitchFamily="34" charset="0"/>
                <a:cs typeface="Helvetica" panose="020B0604020202020204" pitchFamily="34" charset="0"/>
              </a:rPr>
              <a:t>The AMS results fall into the following 2 categories:</a:t>
            </a:r>
            <a:br>
              <a:rPr lang="en-US" sz="1200" dirty="0">
                <a:solidFill>
                  <a:srgbClr val="000000"/>
                </a:solidFill>
                <a:effectLst/>
                <a:latin typeface="Helvetica" panose="020B0604020202020204" pitchFamily="34" charset="0"/>
                <a:cs typeface="Helvetica" panose="020B0604020202020204" pitchFamily="34" charset="0"/>
              </a:rPr>
            </a:br>
            <a:r>
              <a:rPr lang="en-US" sz="1200" b="1" dirty="0">
                <a:solidFill>
                  <a:srgbClr val="000000"/>
                </a:solidFill>
                <a:effectLst/>
                <a:latin typeface="Helvetica" panose="020B0604020202020204" pitchFamily="34" charset="0"/>
                <a:cs typeface="Helvetica" panose="020B0604020202020204" pitchFamily="34" charset="0"/>
              </a:rPr>
              <a:t>Matched</a:t>
            </a:r>
            <a:r>
              <a:rPr lang="en-US" sz="1200" b="0" dirty="0">
                <a:solidFill>
                  <a:srgbClr val="000000"/>
                </a:solidFill>
                <a:effectLst/>
                <a:latin typeface="Helvetica" panose="020B0604020202020204" pitchFamily="34" charset="0"/>
                <a:cs typeface="Helvetica" panose="020B0604020202020204" pitchFamily="34" charset="0"/>
              </a:rPr>
              <a:t> : these are the addresses that AMS has matched to a known physical address </a:t>
            </a:r>
            <a:r>
              <a:rPr lang="en-US" sz="1200" b="0" u="sng" dirty="0">
                <a:solidFill>
                  <a:srgbClr val="000000"/>
                </a:solidFill>
                <a:effectLst/>
                <a:latin typeface="Helvetica" panose="020B0604020202020204" pitchFamily="34" charset="0"/>
                <a:cs typeface="Helvetica" panose="020B0604020202020204" pitchFamily="34" charset="0"/>
              </a:rPr>
              <a:t>(which is a postal address, we know that some physical addresses are not postal addresses). </a:t>
            </a:r>
            <a:r>
              <a:rPr lang="en-US" sz="1200" b="0" dirty="0">
                <a:solidFill>
                  <a:srgbClr val="000000"/>
                </a:solidFill>
                <a:effectLst/>
                <a:latin typeface="Helvetica" panose="020B0604020202020204" pitchFamily="34" charset="0"/>
                <a:cs typeface="Helvetica" panose="020B0604020202020204" pitchFamily="34" charset="0"/>
              </a:rPr>
              <a:t>There are 3 types of matches included in this count:</a:t>
            </a:r>
          </a:p>
          <a:p>
            <a:pPr marL="171450" indent="-171450" algn="l">
              <a:buFont typeface="Arial" panose="020B0604020202020204" pitchFamily="34" charset="0"/>
              <a:buChar char="•"/>
            </a:pPr>
            <a:r>
              <a:rPr lang="en-US" sz="1200" b="0" i="0" dirty="0">
                <a:solidFill>
                  <a:srgbClr val="000000"/>
                </a:solidFill>
                <a:effectLst/>
                <a:latin typeface="Helvetica" panose="020B0604020202020204" pitchFamily="34" charset="0"/>
                <a:cs typeface="Helvetica" panose="020B0604020202020204" pitchFamily="34" charset="0"/>
              </a:rPr>
              <a:t>Exact Match: AMS determined that the address is an exact match for a known good address.</a:t>
            </a:r>
          </a:p>
          <a:p>
            <a:pPr marL="171450" indent="-171450" algn="l">
              <a:buFont typeface="Arial" panose="020B0604020202020204" pitchFamily="34" charset="0"/>
              <a:buChar char="•"/>
            </a:pPr>
            <a:r>
              <a:rPr lang="en-US" sz="1200" b="0" i="0" dirty="0">
                <a:solidFill>
                  <a:srgbClr val="000000"/>
                </a:solidFill>
                <a:effectLst/>
                <a:latin typeface="Helvetica" panose="020B0604020202020204" pitchFamily="34" charset="0"/>
                <a:cs typeface="Helvetica" panose="020B0604020202020204" pitchFamily="34" charset="0"/>
              </a:rPr>
              <a:t>Matched with Changes: AMS matched the address to a known good address, but a significant change was made to the address to accomplish the match.</a:t>
            </a:r>
          </a:p>
          <a:p>
            <a:pPr marL="171450" indent="-171450" algn="l">
              <a:buFont typeface="Arial" panose="020B0604020202020204" pitchFamily="34" charset="0"/>
              <a:buChar char="•"/>
            </a:pPr>
            <a:r>
              <a:rPr lang="en-US" sz="1200" b="0" i="0" dirty="0">
                <a:solidFill>
                  <a:srgbClr val="000000"/>
                </a:solidFill>
                <a:effectLst/>
                <a:latin typeface="Helvetica" panose="020B0604020202020204" pitchFamily="34" charset="0"/>
                <a:cs typeface="Helvetica" panose="020B0604020202020204" pitchFamily="34" charset="0"/>
              </a:rPr>
              <a:t>Matched to a Building Default: AMS was able to match the address to a known multi-unit default address, but the address lacked sufficient secondary information (e.g., suite number) to allow an exact match to be obtained.</a:t>
            </a:r>
          </a:p>
          <a:p>
            <a:pPr algn="l"/>
            <a:r>
              <a:rPr lang="en-US" sz="1200" b="1" dirty="0">
                <a:solidFill>
                  <a:srgbClr val="000000"/>
                </a:solidFill>
                <a:effectLst/>
                <a:latin typeface="Helvetica" panose="020B0604020202020204" pitchFamily="34" charset="0"/>
                <a:cs typeface="Helvetica" panose="020B0604020202020204" pitchFamily="34" charset="0"/>
              </a:rPr>
              <a:t>Unmatched</a:t>
            </a:r>
            <a:r>
              <a:rPr lang="en-US" sz="1200" b="0" dirty="0">
                <a:solidFill>
                  <a:srgbClr val="000000"/>
                </a:solidFill>
                <a:effectLst/>
                <a:latin typeface="Helvetica" panose="020B0604020202020204" pitchFamily="34" charset="0"/>
                <a:cs typeface="Helvetica" panose="020B0604020202020204" pitchFamily="34" charset="0"/>
              </a:rPr>
              <a:t> : AMS was unable to match the address to a known good address. You may review these addresses to select any that you wish to mail separately at the full First-Class rate.</a:t>
            </a:r>
          </a:p>
          <a:p>
            <a:pPr marL="0" indent="0">
              <a:buFont typeface="+mj-lt"/>
              <a:buNone/>
              <a:defRPr/>
            </a:pPr>
            <a:endParaRPr lang="en-US" i="1" u="sng"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0" u="none" dirty="0"/>
              <a:t>Click *</a:t>
            </a:r>
            <a:r>
              <a:rPr lang="en-US" b="1" i="0" u="none" dirty="0"/>
              <a:t>Continue</a:t>
            </a:r>
            <a:r>
              <a:rPr lang="en-US" i="0" u="none" dirty="0"/>
              <a:t> to proceed.</a:t>
            </a:r>
          </a:p>
          <a:p>
            <a:pPr marL="0" indent="0">
              <a:buFont typeface="+mj-lt"/>
              <a:buNone/>
              <a:defRPr/>
            </a:pPr>
            <a:endParaRPr lang="en-US" i="1" u="sng"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none" dirty="0">
                <a:latin typeface="Helvetica" panose="020B0604020202020204" pitchFamily="34" charset="0"/>
                <a:cs typeface="Helvetica" panose="020B0604020202020204" pitchFamily="34" charset="0"/>
              </a:rPr>
              <a:t>Duplicate Elimination is Optional </a:t>
            </a:r>
            <a:r>
              <a:rPr lang="en-US" i="0" u="none" dirty="0">
                <a:latin typeface="Helvetica" panose="020B0604020202020204" pitchFamily="34" charset="0"/>
                <a:cs typeface="Helvetica" panose="020B0604020202020204" pitchFamily="34" charset="0"/>
              </a:rPr>
              <a:t>– </a:t>
            </a:r>
            <a:r>
              <a:rPr lang="en-US" sz="1200" dirty="0">
                <a:solidFill>
                  <a:srgbClr val="000000"/>
                </a:solidFill>
                <a:effectLst/>
                <a:latin typeface="Helvetica" panose="020B0604020202020204" pitchFamily="34" charset="0"/>
                <a:cs typeface="Helvetica" panose="020B0604020202020204" pitchFamily="34" charset="0"/>
              </a:rPr>
              <a:t>You have the option to check for duplicate addresses within your address list. The address list will be searched for entries that have the same last name and address. You can then select those that you wish to be removed from the output address list. Let’s look at this closer on the next slide.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rgbClr val="000000"/>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u="none" dirty="0">
              <a:latin typeface="Helvetica" panose="020B0604020202020204" pitchFamily="34" charset="0"/>
              <a:cs typeface="Helvetica" panose="020B0604020202020204" pitchFamily="34" charset="0"/>
            </a:endParaRPr>
          </a:p>
        </p:txBody>
      </p:sp>
      <p:sp>
        <p:nvSpPr>
          <p:cNvPr id="10240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2E4476-E393-4561-9DA1-F4BAE0285A85}" type="slidenum">
              <a:rPr lang="en-US" smtClean="0">
                <a:latin typeface="Helvetica" panose="020B0604020202020204" pitchFamily="34" charset="0"/>
                <a:cs typeface="Helvetica" panose="020B0604020202020204" pitchFamily="34" charset="0"/>
              </a:rPr>
              <a:pPr eaLnBrk="1" hangingPunct="1"/>
              <a:t>20</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0847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IMsb Tool allows the option for duplicates to be removed by clicking </a:t>
            </a:r>
            <a:r>
              <a:rPr lang="en-US" b="1" dirty="0"/>
              <a:t>Duplicate Search.</a:t>
            </a:r>
            <a:r>
              <a:rPr lang="en-US" dirty="0"/>
              <a:t> This will identify duplicates by </a:t>
            </a:r>
            <a:r>
              <a:rPr lang="en-US" b="1" dirty="0"/>
              <a:t>Address and Last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To remove all the identified duplicates at once, click the </a:t>
            </a:r>
            <a:r>
              <a:rPr lang="en-US" b="1" dirty="0"/>
              <a:t>Select All Duplicates </a:t>
            </a:r>
            <a:r>
              <a:rPr lang="en-US" dirty="0"/>
              <a:t>button or select individually. </a:t>
            </a:r>
            <a:r>
              <a:rPr lang="en-US" i="1" u="sng" dirty="0"/>
              <a:t>(This will delete all duplicates leaving only the original address in the list.)</a:t>
            </a:r>
            <a:br>
              <a:rPr lang="en-US" i="1" u="sng" dirty="0"/>
            </a:br>
            <a:endParaRPr lang="en-US" i="1" u="sng" dirty="0"/>
          </a:p>
          <a:p>
            <a:r>
              <a:rPr lang="en-US" b="0" i="0" u="none" dirty="0"/>
              <a:t>Click on </a:t>
            </a:r>
            <a:r>
              <a:rPr lang="en-US" b="1" i="0" u="none" dirty="0"/>
              <a:t>Accept</a:t>
            </a:r>
            <a:r>
              <a:rPr lang="en-US" b="0" i="0" u="none" dirty="0"/>
              <a:t> to accept all duplicate deletions.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Click </a:t>
            </a:r>
            <a:r>
              <a:rPr lang="en-US" b="1" i="0" u="none" dirty="0"/>
              <a:t>Continue</a:t>
            </a:r>
            <a:r>
              <a:rPr lang="en-US" i="0" u="none" dirty="0"/>
              <a:t> to proceed.</a:t>
            </a:r>
          </a:p>
          <a:p>
            <a:endParaRPr lang="en-US" dirty="0"/>
          </a:p>
        </p:txBody>
      </p:sp>
      <p:sp>
        <p:nvSpPr>
          <p:cNvPr id="10547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9C9A35-88EE-4AE4-8AA1-48A3607B6A35}" type="slidenum">
              <a:rPr lang="en-US" smtClean="0">
                <a:latin typeface="Helvetica" panose="020B0604020202020204" pitchFamily="34" charset="0"/>
                <a:cs typeface="Helvetica" panose="020B0604020202020204" pitchFamily="34" charset="0"/>
              </a:rPr>
              <a:pPr eaLnBrk="1" hangingPunct="1"/>
              <a:t>21</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2320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xfrm>
            <a:off x="762000" y="4419600"/>
            <a:ext cx="5607050" cy="4183063"/>
          </a:xfrm>
        </p:spPr>
        <p:txBody>
          <a:bodyPr/>
          <a:lstStyle/>
          <a:p>
            <a:pPr marL="0" indent="0">
              <a:buFont typeface="+mj-lt"/>
              <a:buNone/>
              <a:defRPr/>
            </a:pPr>
            <a:r>
              <a:rPr lang="en-US" b="0" u="sng" dirty="0">
                <a:latin typeface="Helvetica" panose="020B0604020202020204" pitchFamily="34" charset="0"/>
                <a:cs typeface="Helvetica" panose="020B0604020202020204" pitchFamily="34" charset="0"/>
              </a:rPr>
              <a:t>Now you must produce the Intelligent Mail container (tray/sack) and address labels required by the mailing.</a:t>
            </a:r>
          </a:p>
          <a:p>
            <a:pPr marL="0" indent="0">
              <a:buFont typeface="+mj-lt"/>
              <a:buNone/>
              <a:defRPr/>
            </a:pPr>
            <a:endParaRPr lang="en-US" b="0" dirty="0">
              <a:latin typeface="Helvetica" panose="020B0604020202020204" pitchFamily="34" charset="0"/>
              <a:cs typeface="Helvetica" panose="020B0604020202020204" pitchFamily="34" charset="0"/>
            </a:endParaRPr>
          </a:p>
          <a:p>
            <a:pPr marL="0" indent="0">
              <a:buFont typeface="+mj-lt"/>
              <a:buNone/>
              <a:defRPr/>
            </a:pPr>
            <a:r>
              <a:rPr lang="en-US" b="0" dirty="0">
                <a:latin typeface="Helvetica" panose="020B0604020202020204" pitchFamily="34" charset="0"/>
                <a:cs typeface="Helvetica" panose="020B0604020202020204" pitchFamily="34" charset="0"/>
              </a:rPr>
              <a:t>The CRID Contact email is already listed. You can add an additional email that you wish the files be emailed to. </a:t>
            </a:r>
          </a:p>
          <a:p>
            <a:pPr marL="228600" indent="-228600">
              <a:buFont typeface="+mj-lt"/>
              <a:buAutoNum type="arabicPeriod"/>
              <a:defRPr/>
            </a:pPr>
            <a:endParaRPr lang="en-US" b="1" dirty="0">
              <a:latin typeface="Helvetica" panose="020B0604020202020204" pitchFamily="34" charset="0"/>
              <a:cs typeface="Helvetica" panose="020B0604020202020204" pitchFamily="34" charset="0"/>
            </a:endParaRPr>
          </a:p>
          <a:p>
            <a:pPr marL="228600" indent="-228600">
              <a:buFont typeface="+mj-lt"/>
              <a:buAutoNum type="arabicPeriod"/>
              <a:defRPr/>
            </a:pPr>
            <a:r>
              <a:rPr lang="en-US" b="1" dirty="0">
                <a:latin typeface="Helvetica" panose="020B0604020202020204" pitchFamily="34" charset="0"/>
                <a:cs typeface="Helvetica" panose="020B0604020202020204" pitchFamily="34" charset="0"/>
              </a:rPr>
              <a:t>Container Label Creation</a:t>
            </a:r>
          </a:p>
          <a:p>
            <a:pPr marL="628650" lvl="1" indent="-171450">
              <a:buFont typeface="Arial" panose="020B0604020202020204" pitchFamily="34" charset="0"/>
              <a:buChar char="•"/>
              <a:defRPr/>
            </a:pPr>
            <a:r>
              <a:rPr lang="en-US" dirty="0">
                <a:latin typeface="Helvetica" panose="020B0604020202020204" pitchFamily="34" charset="0"/>
                <a:cs typeface="Helvetica" panose="020B0604020202020204" pitchFamily="34" charset="0"/>
              </a:rPr>
              <a:t>(Optional) You may enter information on the Printer Line (e.g., June 2021 Newsletter) and Mailer’s Area (e.g., Joe’s Mailing Services) to be printed on the tray label (highlighted in yellow). </a:t>
            </a:r>
          </a:p>
          <a:p>
            <a:pPr marL="628650" lvl="1" indent="-171450">
              <a:buFont typeface="Arial" panose="020B0604020202020204" pitchFamily="34" charset="0"/>
              <a:buChar char="•"/>
              <a:defRPr/>
            </a:pPr>
            <a:r>
              <a:rPr lang="en-US" sz="1200" b="0" i="0" u="none" strike="noStrike" kern="1200" baseline="0" dirty="0">
                <a:solidFill>
                  <a:schemeClr val="tx1"/>
                </a:solidFill>
                <a:latin typeface="Helvetica" panose="020B0604020202020204" pitchFamily="34" charset="0"/>
                <a:ea typeface="+mn-ea"/>
                <a:cs typeface="+mn-cs"/>
              </a:rPr>
              <a:t>Click “</a:t>
            </a:r>
            <a:r>
              <a:rPr lang="en-US" sz="1200" b="1" i="0" u="none" strike="noStrike" kern="1200" baseline="0" dirty="0">
                <a:solidFill>
                  <a:schemeClr val="tx1"/>
                </a:solidFill>
                <a:latin typeface="Helvetica" panose="020B0604020202020204" pitchFamily="34" charset="0"/>
                <a:ea typeface="+mn-ea"/>
                <a:cs typeface="+mn-cs"/>
              </a:rPr>
              <a:t>Download/Email Labels PDF</a:t>
            </a:r>
            <a:r>
              <a:rPr lang="en-US" sz="1200" b="0" i="0" u="none" strike="noStrike" kern="1200" baseline="0" dirty="0">
                <a:solidFill>
                  <a:schemeClr val="tx1"/>
                </a:solidFill>
                <a:latin typeface="Helvetica" panose="020B0604020202020204" pitchFamily="34" charset="0"/>
                <a:ea typeface="+mn-ea"/>
                <a:cs typeface="+mn-cs"/>
              </a:rPr>
              <a:t>” to generate a PDF file of the tray/sack labels. You will receive a popup that allows the file to be viewed as well as an email with the same file.</a:t>
            </a:r>
          </a:p>
          <a:p>
            <a:pPr marL="228600" lvl="0" indent="-228600">
              <a:buFont typeface="Arial" panose="020B0604020202020204" pitchFamily="34" charset="0"/>
              <a:buAutoNum type="arabicPeriod" startAt="2"/>
              <a:defRPr/>
            </a:pPr>
            <a:r>
              <a:rPr lang="en-US" sz="1200" b="1" i="0" u="none" strike="noStrike" kern="1200" baseline="0" dirty="0">
                <a:solidFill>
                  <a:schemeClr val="tx1"/>
                </a:solidFill>
                <a:latin typeface="Helvetica" panose="020B0604020202020204" pitchFamily="34" charset="0"/>
                <a:ea typeface="+mn-ea"/>
                <a:cs typeface="+mn-cs"/>
              </a:rPr>
              <a:t>Address Label Creation</a:t>
            </a:r>
          </a:p>
          <a:p>
            <a:pPr marL="685800" lvl="1" indent="-228600">
              <a:buFont typeface="Arial" panose="020B0604020202020204" pitchFamily="34" charset="0"/>
              <a:buChar char="•"/>
              <a:defRPr/>
            </a:pPr>
            <a:r>
              <a:rPr lang="en-US" sz="1200" b="0" i="0" u="none" strike="noStrike" kern="1200" baseline="0" dirty="0">
                <a:solidFill>
                  <a:schemeClr val="tx1"/>
                </a:solidFill>
                <a:latin typeface="Helvetica" panose="020B0604020202020204" pitchFamily="34" charset="0"/>
                <a:ea typeface="+mn-ea"/>
                <a:cs typeface="+mn-cs"/>
              </a:rPr>
              <a:t>Select an output format – </a:t>
            </a:r>
            <a:r>
              <a:rPr lang="en-US" sz="1200" b="0" i="0" u="sng" strike="noStrike" kern="1200" baseline="0" dirty="0">
                <a:solidFill>
                  <a:schemeClr val="tx1"/>
                </a:solidFill>
                <a:latin typeface="Helvetica" panose="020B0604020202020204" pitchFamily="34" charset="0"/>
                <a:ea typeface="+mn-ea"/>
                <a:cs typeface="+mn-cs"/>
              </a:rPr>
              <a:t>When you select an output format that allows address block positioning (Number 10 Envelope or Letter Insert) it gives you the option to verify the address positioning before downloading by clicking on </a:t>
            </a:r>
            <a:r>
              <a:rPr lang="en-US" sz="1200" b="1" i="0" u="sng" strike="noStrike" kern="1200" baseline="0" dirty="0">
                <a:solidFill>
                  <a:schemeClr val="tx1"/>
                </a:solidFill>
                <a:latin typeface="Helvetica" panose="020B0604020202020204" pitchFamily="34" charset="0"/>
                <a:ea typeface="+mn-ea"/>
                <a:cs typeface="+mn-cs"/>
              </a:rPr>
              <a:t>“Adjust Layout.”</a:t>
            </a:r>
            <a:r>
              <a:rPr lang="en-US" sz="1200" b="0" i="0" u="sng" strike="noStrike" kern="1200" baseline="0" dirty="0">
                <a:solidFill>
                  <a:schemeClr val="tx1"/>
                </a:solidFill>
                <a:latin typeface="Helvetica" panose="020B0604020202020204" pitchFamily="34" charset="0"/>
                <a:ea typeface="+mn-ea"/>
                <a:cs typeface="+mn-cs"/>
              </a:rPr>
              <a:t> Here, you will also have the option to enter a return address and adjust the placement of the return and mailing address blocks on the piece. If you select the output format of 1 or 1.33-inch label you will see a message indicating that these labels are not large enough to include the ASE. Therefore, the ASE must be preprinted on the mailpiece that the labels are to be attached to.</a:t>
            </a:r>
          </a:p>
          <a:p>
            <a:pPr marL="685800" lvl="1" indent="-228600">
              <a:buFont typeface="Arial" panose="020B0604020202020204" pitchFamily="34" charset="0"/>
              <a:buChar char="•"/>
              <a:defRPr/>
            </a:pPr>
            <a:r>
              <a:rPr lang="en-US" sz="1200" b="0" i="0" u="none" strike="noStrike" kern="1200" baseline="0" dirty="0">
                <a:solidFill>
                  <a:schemeClr val="tx1"/>
                </a:solidFill>
                <a:latin typeface="Helvetica" panose="020B0604020202020204" pitchFamily="34" charset="0"/>
                <a:ea typeface="+mn-ea"/>
                <a:cs typeface="+mn-cs"/>
              </a:rPr>
              <a:t>Click the “</a:t>
            </a:r>
            <a:r>
              <a:rPr lang="en-US" sz="1200" b="1" i="0" u="none" strike="noStrike" kern="1200" baseline="0" dirty="0">
                <a:solidFill>
                  <a:schemeClr val="tx1"/>
                </a:solidFill>
                <a:latin typeface="Helvetica" panose="020B0604020202020204" pitchFamily="34" charset="0"/>
                <a:ea typeface="+mn-ea"/>
                <a:cs typeface="+mn-cs"/>
              </a:rPr>
              <a:t>Download/Email DPV Address Labels” </a:t>
            </a:r>
            <a:r>
              <a:rPr lang="en-US" sz="1200" b="0" i="0" u="none" strike="noStrike" kern="1200" baseline="0" dirty="0">
                <a:solidFill>
                  <a:schemeClr val="tx1"/>
                </a:solidFill>
                <a:latin typeface="Helvetica" panose="020B0604020202020204" pitchFamily="34" charset="0"/>
                <a:ea typeface="+mn-ea"/>
                <a:cs typeface="+mn-cs"/>
              </a:rPr>
              <a:t>button</a:t>
            </a:r>
          </a:p>
          <a:p>
            <a:pPr marL="228600" lvl="0" indent="-228600">
              <a:buFont typeface="Arial" panose="020B0604020202020204" pitchFamily="34" charset="0"/>
              <a:buAutoNum type="arabicPeriod" startAt="3"/>
              <a:defRPr/>
            </a:pPr>
            <a:r>
              <a:rPr lang="en-US" sz="1200" b="1" i="0" u="none" strike="noStrike" kern="1200" baseline="0" dirty="0">
                <a:solidFill>
                  <a:schemeClr val="tx1"/>
                </a:solidFill>
                <a:latin typeface="Helvetica" panose="020B0604020202020204" pitchFamily="34" charset="0"/>
                <a:ea typeface="+mn-ea"/>
                <a:cs typeface="+mn-cs"/>
              </a:rPr>
              <a:t>MS Word Mail Merge </a:t>
            </a:r>
          </a:p>
          <a:p>
            <a:pPr marL="685800" lvl="1" indent="-228600">
              <a:buFont typeface="Arial" panose="020B0604020202020204" pitchFamily="34" charset="0"/>
              <a:buChar char="•"/>
              <a:defRPr/>
            </a:pPr>
            <a:r>
              <a:rPr lang="en-US" sz="1200" b="0" i="0" u="none" strike="noStrike" kern="1200" baseline="0" dirty="0">
                <a:solidFill>
                  <a:schemeClr val="tx1"/>
                </a:solidFill>
                <a:latin typeface="Helvetica" panose="020B0604020202020204" pitchFamily="34" charset="0"/>
                <a:ea typeface="+mn-ea"/>
                <a:cs typeface="+mn-cs"/>
              </a:rPr>
              <a:t>Select File format.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Helvetica" panose="020B0604020202020204" pitchFamily="34" charset="0"/>
                <a:ea typeface="+mn-ea"/>
                <a:cs typeface="+mn-cs"/>
              </a:rPr>
              <a:t>For Mail Merge, under Mail Merge DPV Addresses, click the </a:t>
            </a:r>
            <a:r>
              <a:rPr lang="en-US" sz="1200" b="1" i="0" u="none" strike="noStrike" kern="1200" baseline="0" dirty="0">
                <a:solidFill>
                  <a:schemeClr val="tx1"/>
                </a:solidFill>
                <a:latin typeface="Helvetica" panose="020B0604020202020204" pitchFamily="34" charset="0"/>
                <a:ea typeface="+mn-ea"/>
                <a:cs typeface="+mn-cs"/>
              </a:rPr>
              <a:t>“Download/Email”</a:t>
            </a:r>
            <a:r>
              <a:rPr lang="en-US" sz="1200" b="0" i="0" u="none" strike="noStrike" kern="1200" baseline="0" dirty="0">
                <a:solidFill>
                  <a:schemeClr val="tx1"/>
                </a:solidFill>
                <a:latin typeface="Helvetica" panose="020B0604020202020204" pitchFamily="34" charset="0"/>
                <a:ea typeface="+mn-ea"/>
                <a:cs typeface="+mn-cs"/>
              </a:rPr>
              <a:t> button.</a:t>
            </a:r>
            <a:endParaRPr lang="en-US" sz="1200" b="1" i="0" u="none" strike="noStrike" kern="1200" baseline="0" dirty="0">
              <a:solidFill>
                <a:schemeClr val="tx1"/>
              </a:solidFill>
              <a:latin typeface="Helvetica"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0" u="none" strike="noStrike" kern="1200" baseline="0" dirty="0">
                <a:solidFill>
                  <a:schemeClr val="tx1"/>
                </a:solidFill>
                <a:latin typeface="Helvetica" panose="020B0604020202020204" pitchFamily="34" charset="0"/>
                <a:ea typeface="+mn-ea"/>
                <a:cs typeface="+mn-cs"/>
              </a:rPr>
              <a:t>4.   Updated Address List Downloads</a:t>
            </a:r>
            <a:endParaRPr lang="en-US" sz="1200" b="0" i="0" u="none" strike="noStrike" kern="1200" baseline="0" dirty="0">
              <a:solidFill>
                <a:schemeClr val="tx1"/>
              </a:solidFill>
              <a:latin typeface="Helvetica" panose="020B0604020202020204" pitchFamily="34" charset="0"/>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Helvetica" panose="020B0604020202020204" pitchFamily="34" charset="0"/>
                <a:ea typeface="+mn-ea"/>
                <a:cs typeface="+mn-cs"/>
              </a:rPr>
              <a:t>For Updated Address List, click the </a:t>
            </a:r>
            <a:r>
              <a:rPr lang="en-US" sz="1200" b="1" i="0" u="none" strike="noStrike" kern="1200" baseline="0" dirty="0">
                <a:solidFill>
                  <a:schemeClr val="tx1"/>
                </a:solidFill>
                <a:latin typeface="Helvetica" panose="020B0604020202020204" pitchFamily="34" charset="0"/>
                <a:ea typeface="+mn-ea"/>
                <a:cs typeface="+mn-cs"/>
              </a:rPr>
              <a:t>“Download/Email”</a:t>
            </a:r>
            <a:r>
              <a:rPr lang="en-US" sz="1200" b="0" i="0" u="none" strike="noStrike" kern="1200" baseline="0" dirty="0">
                <a:solidFill>
                  <a:schemeClr val="tx1"/>
                </a:solidFill>
                <a:latin typeface="Helvetica" panose="020B0604020202020204" pitchFamily="34" charset="0"/>
                <a:ea typeface="+mn-ea"/>
                <a:cs typeface="+mn-cs"/>
              </a:rPr>
              <a:t> button.</a:t>
            </a:r>
            <a:endParaRPr lang="en-US" sz="1200" b="1" i="0" u="none" strike="noStrike" kern="1200" baseline="0" dirty="0">
              <a:solidFill>
                <a:schemeClr val="tx1"/>
              </a:solidFill>
              <a:latin typeface="Helvetica" panose="020B0604020202020204" pitchFamily="34" charset="0"/>
              <a:ea typeface="+mn-ea"/>
              <a:cs typeface="+mn-cs"/>
            </a:endParaRPr>
          </a:p>
          <a:p>
            <a:pPr marL="457200" lvl="1" indent="0">
              <a:buFont typeface="Arial" panose="020B0604020202020204" pitchFamily="34" charset="0"/>
              <a:buNone/>
              <a:defRPr/>
            </a:pPr>
            <a:endParaRPr lang="en-US" sz="1200" b="1" i="0" u="none" strike="noStrike" kern="1200" baseline="0" dirty="0">
              <a:solidFill>
                <a:schemeClr val="tx1"/>
              </a:solidFill>
              <a:latin typeface="Helvetica" panose="020B0604020202020204" pitchFamily="34" charset="0"/>
              <a:ea typeface="+mn-ea"/>
              <a:cs typeface="+mn-cs"/>
            </a:endParaRPr>
          </a:p>
          <a:p>
            <a:pPr marL="0" lvl="0" indent="0">
              <a:buFont typeface="Arial" panose="020B0604020202020204" pitchFamily="34" charset="0"/>
              <a:buNone/>
              <a:defRPr/>
            </a:pPr>
            <a:r>
              <a:rPr lang="en-US" sz="1200" b="1" i="0" u="none" strike="noStrike" kern="1200" baseline="0" dirty="0">
                <a:solidFill>
                  <a:schemeClr val="tx1"/>
                </a:solidFill>
                <a:latin typeface="Helvetica" panose="020B0604020202020204" pitchFamily="34" charset="0"/>
                <a:ea typeface="+mn-ea"/>
                <a:cs typeface="+mn-cs"/>
              </a:rPr>
              <a:t>You must download or email the container labels and either the address labels or mail merge file to continue.</a:t>
            </a:r>
          </a:p>
        </p:txBody>
      </p:sp>
      <p:sp>
        <p:nvSpPr>
          <p:cNvPr id="10650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8845B3-4A03-4B64-B686-3BF856BFB38A}" type="slidenum">
              <a:rPr lang="en-US" smtClean="0">
                <a:latin typeface="Helvetica" panose="020B0604020202020204" pitchFamily="34" charset="0"/>
                <a:cs typeface="Helvetica" panose="020B0604020202020204" pitchFamily="34" charset="0"/>
              </a:rPr>
              <a:pPr eaLnBrk="1" hangingPunct="1"/>
              <a:t>22</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3907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Here is an example of the 1” x 4“ label generated by the tool. The tray number that this piece belongs to is notated next to the barcode along with the date the address list was processed through AMS.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Note</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 The address label barcodes are unique and can only be used for the job being created. Labels cannot be reused.</a:t>
            </a:r>
          </a:p>
          <a:p>
            <a:pPr marL="0" marR="0" lvl="0" indent="0" algn="l" defTabSz="914400" rtl="0" eaLnBrk="1" fontAlgn="auto" latinLnBrk="0" hangingPunct="1">
              <a:lnSpc>
                <a:spcPct val="100000"/>
              </a:lnSpc>
              <a:spcBef>
                <a:spcPts val="0"/>
              </a:spcBef>
              <a:spcAft>
                <a:spcPts val="0"/>
              </a:spcAft>
              <a:buClrTx/>
              <a:buSzTx/>
              <a:buFont typeface="+mj-lt"/>
              <a:buNone/>
              <a:tabLst/>
              <a:defRPr/>
            </a:pPr>
            <a:b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br>
            <a:r>
              <a:rPr kumimoji="0" lang="en-US"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Recommended best practice: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To avoid time out or connectivity issues while using the IMsb Tool, </a:t>
            </a:r>
            <a:r>
              <a:rPr kumimoji="0" lang="en-US" sz="1200" b="1"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open and save the PDF file to your computer or access the file emailed to you.</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You should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print the address labels only after the successful upload of the mailing job to </a:t>
            </a: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PostalOne!</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Important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Only use </a:t>
            </a:r>
            <a:r>
              <a:rPr kumimoji="0" lang="en-US" sz="1200" b="1" i="1"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Adobe Acrobat Reader</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to print the labels. Using any other program to open and print the PDF files may render the barcodes unreadable by USPS mail processing equipment. </a:t>
            </a:r>
          </a:p>
        </p:txBody>
      </p:sp>
      <p:sp>
        <p:nvSpPr>
          <p:cNvPr id="1085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701A42-AC19-4C0D-8C68-81C4B0D53AA8}" type="slidenum">
              <a:rPr lang="en-US" smtClean="0">
                <a:latin typeface="Helvetica" panose="020B0604020202020204" pitchFamily="34" charset="0"/>
                <a:cs typeface="Helvetica" panose="020B0604020202020204" pitchFamily="34" charset="0"/>
              </a:rPr>
              <a:pPr eaLnBrk="1" hangingPunct="1"/>
              <a:t>23</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49972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dirty="0"/>
              <a:t>The </a:t>
            </a:r>
            <a:r>
              <a:rPr lang="en-US" u="sng" dirty="0"/>
              <a:t>Assembling the Mailing </a:t>
            </a:r>
            <a:r>
              <a:rPr lang="en-US" dirty="0"/>
              <a:t>screen shows you which pieces belong in which tray (or bundle &amp; sack for flats) along with other appropriate mail preparation instructions. The pieces do not need to stay in order, they just go in their correct bundle, tray, and sack. </a:t>
            </a:r>
          </a:p>
          <a:p>
            <a:r>
              <a:rPr lang="en-US" dirty="0"/>
              <a:t>Review the </a:t>
            </a:r>
            <a:r>
              <a:rPr lang="en-US" i="1" dirty="0"/>
              <a:t>Tray/Sack Requirements for the Job </a:t>
            </a:r>
            <a:r>
              <a:rPr lang="en-US" i="0" dirty="0"/>
              <a:t>along with any </a:t>
            </a:r>
            <a:r>
              <a:rPr lang="en-US" i="1" dirty="0"/>
              <a:t>Messages </a:t>
            </a:r>
            <a:r>
              <a:rPr lang="en-US" i="0" u="none" dirty="0"/>
              <a:t>and </a:t>
            </a:r>
            <a:r>
              <a:rPr lang="en-US" i="1" u="none" dirty="0"/>
              <a:t>c</a:t>
            </a:r>
            <a:r>
              <a:rPr lang="en-US" u="none" dirty="0"/>
              <a:t>lick </a:t>
            </a:r>
            <a:r>
              <a:rPr lang="en-US" b="1" u="sng" dirty="0"/>
              <a:t>Open Postage Statement</a:t>
            </a:r>
            <a:r>
              <a:rPr lang="en-US" u="sng" dirty="0"/>
              <a:t> </a:t>
            </a:r>
            <a:r>
              <a:rPr lang="en-US" u="none" dirty="0"/>
              <a:t>to proceed with the job submission.</a:t>
            </a:r>
          </a:p>
          <a:p>
            <a:endParaRPr lang="en-US" dirty="0"/>
          </a:p>
        </p:txBody>
      </p:sp>
      <p:sp>
        <p:nvSpPr>
          <p:cNvPr id="10957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B1A4EB-19AC-4CA1-91DA-7C486DA88E13}" type="slidenum">
              <a:rPr lang="en-US" smtClean="0">
                <a:latin typeface="Helvetica" panose="020B0604020202020204" pitchFamily="34" charset="0"/>
                <a:cs typeface="Helvetica" panose="020B0604020202020204" pitchFamily="34" charset="0"/>
              </a:rPr>
              <a:pPr eaLnBrk="1" hangingPunct="1"/>
              <a:t>24</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98678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r>
              <a:rPr lang="en-US" dirty="0"/>
              <a:t>Almost done!! Finally, review the “</a:t>
            </a:r>
            <a:r>
              <a:rPr lang="en-US" b="1" dirty="0"/>
              <a:t>Planned</a:t>
            </a:r>
            <a:r>
              <a:rPr lang="en-US" dirty="0"/>
              <a:t>” postage statement.</a:t>
            </a:r>
            <a:r>
              <a:rPr lang="en-US" baseline="0" dirty="0"/>
              <a:t> This is the last opportunity to see if everything is correct. S</a:t>
            </a:r>
            <a:r>
              <a:rPr lang="en-US" dirty="0"/>
              <a:t>croll down and click</a:t>
            </a:r>
            <a:r>
              <a:rPr lang="en-US" baseline="0" dirty="0"/>
              <a:t> the </a:t>
            </a:r>
            <a:r>
              <a:rPr lang="en-US" b="1" baseline="0" dirty="0"/>
              <a:t>S</a:t>
            </a:r>
            <a:r>
              <a:rPr lang="en-US" b="1" dirty="0"/>
              <a:t>ubmit</a:t>
            </a:r>
            <a:r>
              <a:rPr lang="en-US" b="1" baseline="0" dirty="0"/>
              <a:t> </a:t>
            </a:r>
            <a:r>
              <a:rPr lang="en-US" b="0" baseline="0" dirty="0"/>
              <a:t>button to submit the job to </a:t>
            </a:r>
            <a:r>
              <a:rPr lang="en-US" b="0" i="1" baseline="0" dirty="0"/>
              <a:t>PostalOne!.</a:t>
            </a:r>
            <a:r>
              <a:rPr lang="en-US" i="1" dirty="0"/>
              <a:t>   </a:t>
            </a:r>
          </a:p>
          <a:p>
            <a:endParaRPr lang="en-US" i="1" dirty="0"/>
          </a:p>
          <a:p>
            <a:r>
              <a:rPr lang="en-US" i="1" dirty="0"/>
              <a:t>Once you get to this screen, if the system times out, you can access and submit this job from the “View incomplete forms I have started” link on the Postal Wizard page. </a:t>
            </a:r>
          </a:p>
        </p:txBody>
      </p:sp>
      <p:sp>
        <p:nvSpPr>
          <p:cNvPr id="11059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6BABD4-C002-4AC9-92AB-3F335DE46D03}" type="slidenum">
              <a:rPr lang="en-US" smtClean="0">
                <a:latin typeface="Helvetica" panose="020B0604020202020204" pitchFamily="34" charset="0"/>
                <a:cs typeface="Helvetica" panose="020B0604020202020204" pitchFamily="34" charset="0"/>
              </a:rPr>
              <a:pPr eaLnBrk="1" hangingPunct="1"/>
              <a:t>25</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40670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dirty="0"/>
              <a:t>Success!  Congratulations – the mailing has been successfully submitted electronically and you can now print this Electronic Confirmation Acceptance Notice.</a:t>
            </a:r>
          </a:p>
          <a:p>
            <a:endParaRPr lang="en-US" dirty="0"/>
          </a:p>
          <a:p>
            <a:r>
              <a:rPr lang="en-US" dirty="0"/>
              <a:t>The location,</a:t>
            </a:r>
            <a:r>
              <a:rPr lang="en-US" baseline="0" dirty="0"/>
              <a:t> address, and hours of acceptance for the BMEU are provided on the confirmation sheet. Next, print your piece IMbs and container IMbs and assemble your mailing.</a:t>
            </a:r>
          </a:p>
          <a:p>
            <a:endParaRPr lang="en-US" baseline="0" dirty="0"/>
          </a:p>
          <a:p>
            <a:r>
              <a:rPr lang="en-US" dirty="0"/>
              <a:t>Bring the Electronic Confirmation Acceptance notice and the completed mailing to the acceptance unit (BMEU). You are not charged postage until the mailing is physically presented at the BMEU and finalized or on the mailing date indicated if you are a Seamless mailer. </a:t>
            </a:r>
            <a:r>
              <a:rPr lang="en-US" b="1" dirty="0"/>
              <a:t>NOTE – The printer friendly version may create 2 pages. The Scan Acceptance barcode would be needed for SST scanning. </a:t>
            </a:r>
          </a:p>
          <a:p>
            <a:endParaRPr lang="en-US" dirty="0"/>
          </a:p>
        </p:txBody>
      </p:sp>
      <p:sp>
        <p:nvSpPr>
          <p:cNvPr id="11162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A9A94EF-1009-4DA5-8671-5CD44FCEB0BE}" type="slidenum">
              <a:rPr lang="en-US" smtClean="0">
                <a:latin typeface="Helvetica" panose="020B0604020202020204" pitchFamily="34" charset="0"/>
                <a:cs typeface="Helvetica" panose="020B0604020202020204" pitchFamily="34" charset="0"/>
              </a:rPr>
              <a:pPr eaLnBrk="1" hangingPunct="1"/>
              <a:t>26</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55000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r>
              <a:rPr lang="en-US" b="0" dirty="0"/>
              <a:t>Once</a:t>
            </a:r>
            <a:r>
              <a:rPr lang="en-US" b="0" baseline="0" dirty="0"/>
              <a:t> you have submitted the job, it will appear on the </a:t>
            </a:r>
            <a:r>
              <a:rPr lang="en-US" b="0" i="1" baseline="0" dirty="0"/>
              <a:t>PostalOne! </a:t>
            </a:r>
            <a:r>
              <a:rPr lang="en-US" b="0" baseline="0" dirty="0"/>
              <a:t>Dashboard.</a:t>
            </a:r>
          </a:p>
          <a:p>
            <a:endParaRPr lang="en-US" b="0" baseline="0" dirty="0"/>
          </a:p>
          <a:p>
            <a:r>
              <a:rPr lang="en-US" b="0" baseline="0" dirty="0"/>
              <a:t>The Dashboard can be accessed from the Business Customer Gateway Mailing Services page, from the Postal Wizard page, or saved as a Favorite Services short cut. It is now visible to the USPS at the BME entry location indicated in the mailing.</a:t>
            </a:r>
          </a:p>
          <a:p>
            <a:endParaRPr lang="en-US" b="0" baseline="0" dirty="0"/>
          </a:p>
          <a:p>
            <a:r>
              <a:rPr lang="en-US" b="0" baseline="0" dirty="0"/>
              <a:t>The Dashboard allows users to manage and view the status of their jobs. If you needed to cancel a job, this is where you would go – click cancel and it will be cancelled.</a:t>
            </a:r>
            <a:endParaRPr lang="en-US" b="0" dirty="0"/>
          </a:p>
        </p:txBody>
      </p:sp>
    </p:spTree>
    <p:extLst>
      <p:ext uri="{BB962C8B-B14F-4D97-AF65-F5344CB8AC3E}">
        <p14:creationId xmlns:p14="http://schemas.microsoft.com/office/powerpoint/2010/main" val="1455425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highlight>
                  <a:srgbClr val="FFFF00"/>
                </a:highlight>
                <a:uLnTx/>
                <a:uFillTx/>
                <a:latin typeface="Helvetica" panose="020B0604020202020204" pitchFamily="34" charset="0"/>
                <a:ea typeface="+mn-ea"/>
                <a:cs typeface="+mn-cs"/>
              </a:rPr>
              <a:t>User Guide</a:t>
            </a:r>
            <a:br>
              <a:rPr kumimoji="0" lang="en-US" sz="1400" b="1" i="0" u="none" strike="noStrike" kern="1200" cap="none" spc="0" normalizeH="0" baseline="0" noProof="0" dirty="0">
                <a:ln>
                  <a:noFill/>
                </a:ln>
                <a:solidFill>
                  <a:srgbClr val="0000FF"/>
                </a:solidFill>
                <a:effectLst/>
                <a:highlight>
                  <a:srgbClr val="FFFF00"/>
                </a:highlight>
                <a:uLnTx/>
                <a:uFillTx/>
                <a:latin typeface="Helvetica" panose="020B0604020202020204" pitchFamily="34" charset="0"/>
                <a:ea typeface="+mn-ea"/>
                <a:cs typeface="+mn-cs"/>
              </a:rPr>
            </a:br>
            <a:r>
              <a:rPr kumimoji="0" lang="en-US" sz="1400" b="1" i="0" u="none" strike="noStrike" kern="1200" cap="none" spc="0" normalizeH="0" baseline="0" noProof="0" dirty="0">
                <a:ln>
                  <a:noFill/>
                </a:ln>
                <a:solidFill>
                  <a:srgbClr val="3333FF"/>
                </a:solidFill>
                <a:effectLst/>
                <a:uLnTx/>
                <a:uFillTx/>
                <a:latin typeface="Helvetica" panose="020B0604020202020204" pitchFamily="34" charset="0"/>
                <a:ea typeface="+mn-ea"/>
                <a:cs typeface="+mn-cs"/>
                <a:hlinkClick r:id="rId3">
                  <a:extLst>
                    <a:ext uri="{A12FA001-AC4F-418D-AE19-62706E023703}">
                      <ahyp:hlinkClr xmlns:ahyp="http://schemas.microsoft.com/office/drawing/2018/hyperlinkcolor" val="tx"/>
                    </a:ext>
                  </a:extLst>
                </a:hlinkClick>
              </a:rPr>
              <a:t>https://postalpro.usps.com/mailing/imsb-guide</a:t>
            </a:r>
            <a:r>
              <a:rPr kumimoji="0" lang="en-US" sz="1400" b="1" i="0" u="none" strike="noStrike" kern="1200" cap="none" spc="0" normalizeH="0" baseline="0" noProof="0" dirty="0">
                <a:ln>
                  <a:noFill/>
                </a:ln>
                <a:solidFill>
                  <a:srgbClr val="3333FF"/>
                </a:solidFill>
                <a:effectLst/>
                <a:uLnTx/>
                <a:uFillTx/>
                <a:latin typeface="Helvetica" panose="020B0604020202020204" pitchFamily="34" charset="0"/>
                <a:ea typeface="+mn-ea"/>
                <a:cs typeface="+mn-cs"/>
              </a:rPr>
              <a:t> is very descriptive and has FAQ section.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dirty="0"/>
            </a:br>
            <a:r>
              <a:rPr lang="en-US" dirty="0"/>
              <a:t>For assistance, contact the </a:t>
            </a: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Mailing &amp; Shipping Solutions Center (MSSC)</a:t>
            </a:r>
            <a:b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Phone: 1-877-672-0007</a:t>
            </a:r>
            <a:b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Email: </a:t>
            </a:r>
            <a:r>
              <a:rPr kumimoji="0" lang="en-US" sz="2000" b="0" i="0" u="none" strike="noStrike" kern="1200" cap="none" spc="0" normalizeH="0" baseline="0" noProof="0" dirty="0">
                <a:ln>
                  <a:noFill/>
                </a:ln>
                <a:solidFill>
                  <a:srgbClr val="3333FF"/>
                </a:solidFill>
                <a:effectLst/>
                <a:uLnTx/>
                <a:uFillTx/>
                <a:latin typeface="Helvetica" panose="020B0604020202020204" pitchFamily="34" charset="0"/>
                <a:ea typeface="+mn-ea"/>
                <a:cs typeface="+mn-cs"/>
                <a:hlinkClick r:id="rId4">
                  <a:extLst>
                    <a:ext uri="{A12FA001-AC4F-418D-AE19-62706E023703}">
                      <ahyp:hlinkClr xmlns:ahyp="http://schemas.microsoft.com/office/drawing/2018/hyperlinkcolor" val="tx"/>
                    </a:ext>
                  </a:extLst>
                </a:hlinkClick>
              </a:rPr>
              <a:t>MSSC@usps.gov</a:t>
            </a:r>
            <a:endPar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a:p>
            <a:endParaRPr lang="en-US" dirty="0"/>
          </a:p>
        </p:txBody>
      </p:sp>
      <p:sp>
        <p:nvSpPr>
          <p:cNvPr id="11776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67C603-4C6F-47FF-8C9D-6C25DC2A88AB}" type="slidenum">
              <a:rPr lang="en-US" smtClean="0">
                <a:latin typeface="Helvetica" panose="020B0604020202020204" pitchFamily="34" charset="0"/>
                <a:cs typeface="Helvetica" panose="020B0604020202020204" pitchFamily="34" charset="0"/>
              </a:rPr>
              <a:pPr eaLnBrk="1" hangingPunct="1"/>
              <a:t>28</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72589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We can now go into the Business Customer Gateway and do a live demo.</a:t>
            </a:r>
          </a:p>
        </p:txBody>
      </p:sp>
      <p:sp>
        <p:nvSpPr>
          <p:cNvPr id="4" name="Slide Number Placeholder 3"/>
          <p:cNvSpPr>
            <a:spLocks noGrp="1"/>
          </p:cNvSpPr>
          <p:nvPr>
            <p:ph type="sldNum" sz="quarter" idx="10"/>
          </p:nvPr>
        </p:nvSpPr>
        <p:spPr/>
        <p:txBody>
          <a:bodyPr/>
          <a:lstStyle/>
          <a:p>
            <a:fld id="{B9656DFD-3C15-4AD6-8B39-2604861CC83C}" type="slidenum">
              <a:rPr lang="en-US" smtClean="0"/>
              <a:t>29</a:t>
            </a:fld>
            <a:endParaRPr lang="en-US" dirty="0"/>
          </a:p>
        </p:txBody>
      </p:sp>
    </p:spTree>
    <p:extLst>
      <p:ext uri="{BB962C8B-B14F-4D97-AF65-F5344CB8AC3E}">
        <p14:creationId xmlns:p14="http://schemas.microsoft.com/office/powerpoint/2010/main" val="128618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dirty="0"/>
              <a:t>The IMsb Tool can be used for:</a:t>
            </a:r>
          </a:p>
          <a:p>
            <a:r>
              <a:rPr lang="en-US" dirty="0"/>
              <a:t>First-Class Mail and USPS Marketing Mail, cards, letters, and flats.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Mailings may include up to 49,999 pieces. The 250,000 annual piece limit has been removed. The Tool will print on 3 sizes of Avery labels, directly on envelopes, or on an insert. There is also a mail merge option.</a:t>
            </a:r>
          </a:p>
          <a:p>
            <a:r>
              <a:rPr lang="en-US" dirty="0"/>
              <a:t>You</a:t>
            </a:r>
            <a:r>
              <a:rPr lang="en-US" baseline="0" dirty="0"/>
              <a:t> have the option of using </a:t>
            </a:r>
            <a:r>
              <a:rPr lang="en-US" dirty="0"/>
              <a:t>a permit imprint permit, precanceled stamps, or postage meter (active permit account required).</a:t>
            </a:r>
          </a:p>
        </p:txBody>
      </p:sp>
      <p:sp>
        <p:nvSpPr>
          <p:cNvPr id="7885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8467AD-7C89-4EE8-AFF7-15B4467399D0}" type="slidenum">
              <a:rPr lang="en-US" smtClean="0">
                <a:latin typeface="Helvetica" panose="020B0604020202020204" pitchFamily="34" charset="0"/>
                <a:cs typeface="Helvetica" panose="020B0604020202020204" pitchFamily="34" charset="0"/>
              </a:rPr>
              <a:pPr eaLnBrk="1" hangingPunct="1"/>
              <a:t>3</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4266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marL="228600" indent="-228600">
              <a:buFont typeface="Calibri" pitchFamily="34" charset="0"/>
              <a:buAutoNum type="arabicPeriod"/>
            </a:pPr>
            <a:r>
              <a:rPr lang="en-US" dirty="0"/>
              <a:t>The Intelligent Mail for Small Business (IMsb) Tool is free!</a:t>
            </a:r>
          </a:p>
          <a:p>
            <a:pPr marL="228600" indent="-228600">
              <a:buFont typeface="Calibri" pitchFamily="34" charset="0"/>
              <a:buAutoNum type="arabicPeriod"/>
            </a:pPr>
            <a:r>
              <a:rPr lang="en-US" dirty="0"/>
              <a:t>IMsb Tool mailers receive both automation presort and Full-Service discounts.</a:t>
            </a:r>
          </a:p>
          <a:p>
            <a:pPr marL="228600" indent="-228600">
              <a:buFont typeface="Calibri" pitchFamily="34" charset="0"/>
              <a:buAutoNum type="arabicPeriod"/>
            </a:pPr>
            <a:r>
              <a:rPr lang="en-US" sz="1800" dirty="0">
                <a:solidFill>
                  <a:srgbClr val="FF0000"/>
                </a:solidFill>
              </a:rPr>
              <a:t>The IMsb Tool supports all presort DSCF rates (where applicable).</a:t>
            </a:r>
            <a:endParaRPr lang="en-US" sz="1800" baseline="0" dirty="0">
              <a:solidFill>
                <a:srgbClr val="FF0000"/>
              </a:solidFill>
            </a:endParaRPr>
          </a:p>
          <a:p>
            <a:pPr marL="228600" indent="-228600">
              <a:buFont typeface="Calibri" pitchFamily="34" charset="0"/>
              <a:buAutoNum type="arabicPeriod"/>
            </a:pPr>
            <a:r>
              <a:rPr lang="en-US" sz="1800" baseline="0" dirty="0">
                <a:solidFill>
                  <a:srgbClr val="FF0000"/>
                </a:solidFill>
              </a:rPr>
              <a:t>IMsb Tool users may have their annual presort fee waived. </a:t>
            </a:r>
            <a:endParaRPr lang="en-US" sz="1800" dirty="0">
              <a:solidFill>
                <a:srgbClr val="FF0000"/>
              </a:solidFill>
            </a:endParaRPr>
          </a:p>
          <a:p>
            <a:pPr marL="228600" indent="-228600">
              <a:buFont typeface="Calibri" pitchFamily="34" charset="0"/>
              <a:buAutoNum type="arabicPeriod"/>
            </a:pPr>
            <a:r>
              <a:rPr lang="en-US" dirty="0"/>
              <a:t>The IMsb Tool cleanses your address lists (removes undeliverable addresses).</a:t>
            </a:r>
          </a:p>
          <a:p>
            <a:pPr marL="228600" indent="-228600">
              <a:buFont typeface="Calibri" pitchFamily="34" charset="0"/>
              <a:buAutoNum type="arabicPeriod"/>
            </a:pPr>
            <a:r>
              <a:rPr lang="en-US" dirty="0"/>
              <a:t>You can remove duplicates from your address list.</a:t>
            </a:r>
          </a:p>
        </p:txBody>
      </p:sp>
      <p:sp>
        <p:nvSpPr>
          <p:cNvPr id="829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AEEF3B-4348-43F7-A074-EDEACB50032D}" type="slidenum">
              <a:rPr lang="en-US" smtClean="0">
                <a:latin typeface="Helvetica" panose="020B0604020202020204" pitchFamily="34" charset="0"/>
                <a:cs typeface="Helvetica" panose="020B0604020202020204" pitchFamily="34" charset="0"/>
              </a:rPr>
              <a:pPr eaLnBrk="1" hangingPunct="1"/>
              <a:t>4</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5401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cost comparison and look at the savings. If you submit a yearly volume of 250,000 pieces as STD Non-Auto letters claiming AADC none price, which is .346 per piece. The current postage is $86,500.00.</a:t>
            </a:r>
          </a:p>
          <a:p>
            <a:endParaRPr lang="en-US" dirty="0"/>
          </a:p>
          <a:p>
            <a:r>
              <a:rPr lang="en-US" dirty="0"/>
              <a:t>Using the IMsb tool, you will now benefit from “automation prices” (pieces have barcodes), which gives an instant .007 savings per piece on that AADC price (piece cost down to .339/pc); a $1750.00 savings.  </a:t>
            </a:r>
          </a:p>
          <a:p>
            <a:endParaRPr lang="en-US" dirty="0"/>
          </a:p>
          <a:p>
            <a:r>
              <a:rPr lang="en-US" dirty="0"/>
              <a:t>Then you will receive the Full-Service discount of .003 per piece to get an additional savings of $750.00.</a:t>
            </a:r>
          </a:p>
          <a:p>
            <a:endParaRPr lang="en-US" dirty="0"/>
          </a:p>
          <a:p>
            <a:r>
              <a:rPr lang="en-US" dirty="0"/>
              <a:t>Once you begin using the tool, you can be on the road to potentially qualify for Seamless Acceptance to receive an incentive of .001 per piece if you also have an EPS account.</a:t>
            </a:r>
          </a:p>
          <a:p>
            <a:endParaRPr lang="en-US" dirty="0"/>
          </a:p>
          <a:p>
            <a:r>
              <a:rPr lang="en-US" b="0" i="0" dirty="0">
                <a:effectLst/>
                <a:latin typeface="Arial" panose="020B0604020202020204" pitchFamily="34" charset="0"/>
              </a:rPr>
              <a:t>Permit Holders presenting Full-Service mailings are eligible for the annual presort mailing fees waiver, providing 75% or more of the permit’s overall volume is Full-Service Eligible, AND 90% or more of that volume Full-Service Eligible mail is submitted as Full-Service. So now we are talking about another savings of $290.00!</a:t>
            </a:r>
          </a:p>
          <a:p>
            <a:endParaRPr lang="en-US" b="0" i="0" dirty="0">
              <a:effectLst/>
              <a:latin typeface="Arial" panose="020B0604020202020204" pitchFamily="34" charset="0"/>
            </a:endParaRPr>
          </a:p>
          <a:p>
            <a:pPr algn="l"/>
            <a:r>
              <a:rPr lang="en-US" b="0" i="0" dirty="0">
                <a:effectLst/>
                <a:latin typeface="Arial" panose="020B0604020202020204" pitchFamily="34" charset="0"/>
              </a:rPr>
              <a:t>You have now saved over $3000.00/year just by using the IMsb Tool and submitting Full-Service mailings! </a:t>
            </a:r>
          </a:p>
          <a:p>
            <a:pPr algn="l"/>
            <a:endParaRPr lang="en-US" b="0" i="0" dirty="0">
              <a:effectLst/>
              <a:latin typeface="Arial" panose="020B0604020202020204" pitchFamily="34" charset="0"/>
            </a:endParaRPr>
          </a:p>
          <a:p>
            <a:pPr algn="l"/>
            <a:r>
              <a:rPr lang="en-US" sz="1800" b="0" i="0" u="none" strike="noStrike" baseline="0" dirty="0">
                <a:latin typeface="Times New Roman" panose="02020603050405020304" pitchFamily="18" charset="0"/>
              </a:rPr>
              <a:t>As a mailer, you can take advantage of all the different discounts and additional incentives being offered by the USPS for using eDoc submission. By keeping everything electronic, there is no need for a hard copy postage statement.</a:t>
            </a:r>
            <a:endParaRPr lang="en-US" dirty="0"/>
          </a:p>
        </p:txBody>
      </p:sp>
      <p:sp>
        <p:nvSpPr>
          <p:cNvPr id="4" name="Slide Number Placeholder 3"/>
          <p:cNvSpPr>
            <a:spLocks noGrp="1"/>
          </p:cNvSpPr>
          <p:nvPr>
            <p:ph type="sldNum" sz="quarter" idx="5"/>
          </p:nvPr>
        </p:nvSpPr>
        <p:spPr/>
        <p:txBody>
          <a:bodyPr/>
          <a:lstStyle/>
          <a:p>
            <a:fld id="{BE9E65B7-8FE1-49C4-BCC0-BEF00135B6F5}" type="slidenum">
              <a:rPr lang="en-US" smtClean="0"/>
              <a:t>5</a:t>
            </a:fld>
            <a:endParaRPr lang="en-US" dirty="0"/>
          </a:p>
        </p:txBody>
      </p:sp>
    </p:spTree>
    <p:extLst>
      <p:ext uri="{BB962C8B-B14F-4D97-AF65-F5344CB8AC3E}">
        <p14:creationId xmlns:p14="http://schemas.microsoft.com/office/powerpoint/2010/main" val="282141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r>
              <a:rPr lang="en-US" dirty="0"/>
              <a:t>IMsb Tool users no longer </a:t>
            </a:r>
            <a:r>
              <a:rPr lang="en-US" i="0" u="none" dirty="0"/>
              <a:t>fill out and submit </a:t>
            </a:r>
            <a:r>
              <a:rPr lang="en-US" dirty="0"/>
              <a:t>hard-copy postage statements. The IMsb Tool walks you through all the steps to create and submit </a:t>
            </a:r>
            <a:r>
              <a:rPr lang="en-US" i="0" u="none" dirty="0"/>
              <a:t>a Full-Service electronic postage statement and qualification report, a requirement for all </a:t>
            </a:r>
            <a:r>
              <a:rPr lang="en-US" dirty="0"/>
              <a:t>Full-Service mailings. There also is a step-by-step user guide.</a:t>
            </a:r>
          </a:p>
        </p:txBody>
      </p:sp>
    </p:spTree>
    <p:extLst>
      <p:ext uri="{BB962C8B-B14F-4D97-AF65-F5344CB8AC3E}">
        <p14:creationId xmlns:p14="http://schemas.microsoft.com/office/powerpoint/2010/main" val="76763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dirty="0"/>
              <a:t>There is no software download. In order to access the IMsb Tool, log in to your </a:t>
            </a:r>
            <a:r>
              <a:rPr lang="en-US" b="1" dirty="0"/>
              <a:t>Business Customer Gateway </a:t>
            </a:r>
            <a:r>
              <a:rPr lang="en-US" dirty="0"/>
              <a:t>(BCG) account and click on the “</a:t>
            </a:r>
            <a:r>
              <a:rPr lang="en-US" b="1" dirty="0"/>
              <a:t>Intelligent Mail for Small Business Tool (IMsb)</a:t>
            </a:r>
            <a:r>
              <a:rPr lang="en-US" b="0" dirty="0"/>
              <a:t>” </a:t>
            </a:r>
            <a:r>
              <a:rPr lang="en-US" dirty="0"/>
              <a:t>link on the Mailing Services page.</a:t>
            </a:r>
          </a:p>
          <a:p>
            <a:r>
              <a:rPr lang="en-US" dirty="0"/>
              <a:t>As a reminder, you must have already linked your permit in the</a:t>
            </a:r>
            <a:r>
              <a:rPr lang="en-US" i="1" u="none" dirty="0"/>
              <a:t> </a:t>
            </a:r>
            <a:r>
              <a:rPr lang="en-US" i="1" u="sng" dirty="0"/>
              <a:t>BCG</a:t>
            </a:r>
            <a:r>
              <a:rPr lang="en-US" i="0" u="none" baseline="0" dirty="0"/>
              <a:t>.</a:t>
            </a:r>
            <a:endParaRPr lang="en-US" dirty="0"/>
          </a:p>
        </p:txBody>
      </p:sp>
      <p:sp>
        <p:nvSpPr>
          <p:cNvPr id="9318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BFB01F-9486-4203-BD71-CD805BF31F53}" type="slidenum">
              <a:rPr lang="en-US" smtClean="0">
                <a:latin typeface="Helvetica" panose="020B0604020202020204" pitchFamily="34" charset="0"/>
                <a:cs typeface="Helvetica" panose="020B0604020202020204" pitchFamily="34" charset="0"/>
              </a:rPr>
              <a:pPr eaLnBrk="1" hangingPunct="1"/>
              <a:t>7</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8215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dirty="0"/>
              <a:t>You must read and </a:t>
            </a:r>
            <a:r>
              <a:rPr lang="en-US" b="1" dirty="0"/>
              <a:t>Accept</a:t>
            </a:r>
            <a:r>
              <a:rPr lang="en-US" dirty="0"/>
              <a:t> the notice of license to proceed the first time you enter the IMsb Tool. </a:t>
            </a:r>
          </a:p>
          <a:p>
            <a:r>
              <a:rPr lang="en-US" dirty="0"/>
              <a:t>The second time and afterwards, this second screen will appear instead and takes you to the Job Details page.</a:t>
            </a:r>
          </a:p>
          <a:p>
            <a:endParaRPr lang="en-US" dirty="0"/>
          </a:p>
          <a:p>
            <a:r>
              <a:rPr lang="en-US" dirty="0"/>
              <a:t>As with the previous version of the IMsb tool, the session will close out after 15 minutes of inactivity. A new Time Out session warning will pop up at the 12-minute mark. This will allow you to reset the 15 minutes, so the session stays live and does not time out. </a:t>
            </a:r>
          </a:p>
        </p:txBody>
      </p:sp>
      <p:sp>
        <p:nvSpPr>
          <p:cNvPr id="9421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972D1C-3ED1-4399-8ACF-B15094C90660}" type="slidenum">
              <a:rPr lang="en-US" smtClean="0">
                <a:latin typeface="Helvetica" panose="020B0604020202020204" pitchFamily="34" charset="0"/>
                <a:cs typeface="Helvetica" panose="020B0604020202020204" pitchFamily="34" charset="0"/>
              </a:rPr>
              <a:pPr eaLnBrk="1" hangingPunct="1"/>
              <a:t>8</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9135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US" dirty="0"/>
              <a:t>This is the new landing page for the IMsb Tool, where you will be able to use previous job settings, create a new job, create a new job via a template, or cancel. </a:t>
            </a:r>
          </a:p>
          <a:p>
            <a:endParaRPr lang="en-US" dirty="0"/>
          </a:p>
          <a:p>
            <a:r>
              <a:rPr lang="en-US" dirty="0"/>
              <a:t>Here you will see your information and if you have multiple CRIDs, MIDs, or Permits, you will be able to select them using the drop-down menus. </a:t>
            </a:r>
          </a:p>
          <a:p>
            <a:endParaRPr lang="en-US" dirty="0"/>
          </a:p>
          <a:p>
            <a:r>
              <a:rPr lang="en-US" baseline="0" dirty="0"/>
              <a:t>Select the permit to be used with the mailing.</a:t>
            </a:r>
          </a:p>
          <a:p>
            <a:endParaRPr lang="en-US" baseline="0" dirty="0"/>
          </a:p>
          <a:p>
            <a:r>
              <a:rPr lang="en-US" baseline="0" dirty="0"/>
              <a:t>Confirm the CRID and Permit selections are correct and click “</a:t>
            </a:r>
            <a:r>
              <a:rPr lang="en-US" b="1" baseline="0" dirty="0"/>
              <a:t>Create New Job”</a:t>
            </a:r>
            <a:r>
              <a:rPr lang="en-US" baseline="0" dirty="0"/>
              <a:t> to proceed. </a:t>
            </a:r>
            <a:endParaRPr lang="en-US" dirty="0"/>
          </a:p>
        </p:txBody>
      </p:sp>
      <p:sp>
        <p:nvSpPr>
          <p:cNvPr id="9523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670062-BD24-47D8-8323-D902A2C3F6B0}" type="slidenum">
              <a:rPr lang="en-US" smtClean="0">
                <a:latin typeface="Helvetica" panose="020B0604020202020204" pitchFamily="34" charset="0"/>
                <a:cs typeface="Helvetica" panose="020B0604020202020204" pitchFamily="34" charset="0"/>
              </a:rPr>
              <a:pPr eaLnBrk="1" hangingPunct="1"/>
              <a:t>9</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948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133F-8EFF-4FFF-81F7-1CD4DB6F0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CE2DCD-9FE0-4234-9616-9382A60E8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C36662-0672-46A2-BE52-661B8547B1C3}"/>
              </a:ext>
            </a:extLst>
          </p:cNvPr>
          <p:cNvSpPr>
            <a:spLocks noGrp="1"/>
          </p:cNvSpPr>
          <p:nvPr>
            <p:ph type="dt" sz="half" idx="10"/>
          </p:nvPr>
        </p:nvSpPr>
        <p:spPr/>
        <p:txBody>
          <a:bodyPr/>
          <a:lstStyle/>
          <a:p>
            <a:fld id="{D0B712A0-44D5-4D53-B5A1-1E49611E96D2}" type="datetimeFigureOut">
              <a:rPr lang="en-US" smtClean="0"/>
              <a:t>5/17/2023</a:t>
            </a:fld>
            <a:endParaRPr lang="en-US" dirty="0"/>
          </a:p>
        </p:txBody>
      </p:sp>
      <p:sp>
        <p:nvSpPr>
          <p:cNvPr id="5" name="Footer Placeholder 4">
            <a:extLst>
              <a:ext uri="{FF2B5EF4-FFF2-40B4-BE49-F238E27FC236}">
                <a16:creationId xmlns:a16="http://schemas.microsoft.com/office/drawing/2014/main" id="{F8B3FFE5-CB02-471B-BD7F-B304300213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AED7F6-E005-4063-9471-766158A2DF3E}"/>
              </a:ext>
            </a:extLst>
          </p:cNvPr>
          <p:cNvSpPr>
            <a:spLocks noGrp="1"/>
          </p:cNvSpPr>
          <p:nvPr>
            <p:ph type="sldNum" sz="quarter" idx="12"/>
          </p:nvPr>
        </p:nvSpPr>
        <p:spPr/>
        <p:txBody>
          <a:bodyPr/>
          <a:lstStyle/>
          <a:p>
            <a:fld id="{160E6ED5-8A2B-4DC6-AFD3-54F3D50E9D0A}" type="slidenum">
              <a:rPr lang="en-US" smtClean="0"/>
              <a:t>‹#›</a:t>
            </a:fld>
            <a:endParaRPr lang="en-US" dirty="0"/>
          </a:p>
        </p:txBody>
      </p:sp>
    </p:spTree>
    <p:extLst>
      <p:ext uri="{BB962C8B-B14F-4D97-AF65-F5344CB8AC3E}">
        <p14:creationId xmlns:p14="http://schemas.microsoft.com/office/powerpoint/2010/main" val="203948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latin typeface="Helvetica" panose="020B0604020202020204" pitchFamily="34" charset="0"/>
            </a:endParaRPr>
          </a:p>
        </p:txBody>
      </p:sp>
      <p:sp>
        <p:nvSpPr>
          <p:cNvPr id="2" name="Title 1"/>
          <p:cNvSpPr>
            <a:spLocks noGrp="1"/>
          </p:cNvSpPr>
          <p:nvPr>
            <p:ph type="title"/>
          </p:nvPr>
        </p:nvSpPr>
        <p:spPr>
          <a:xfrm>
            <a:off x="609600" y="715964"/>
            <a:ext cx="10972800" cy="731837"/>
          </a:xfrm>
        </p:spPr>
        <p:txBody>
          <a:bodyPr/>
          <a:lstStyle>
            <a:lvl1pPr>
              <a:defRPr>
                <a:latin typeface="Cambria" pitchFamily="18"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noChangeArrowheads="1"/>
          </p:cNvSpPr>
          <p:nvPr>
            <p:ph type="dt" sz="half" idx="10"/>
          </p:nvPr>
        </p:nvSpPr>
        <p:spPr>
          <a:xfrm>
            <a:off x="609600" y="6248400"/>
            <a:ext cx="2844800" cy="457200"/>
          </a:xfrm>
          <a:prstGeom prst="rect">
            <a:avLst/>
          </a:prstGeom>
        </p:spPr>
        <p:txBody>
          <a:bodyPr/>
          <a:lstStyle>
            <a:lvl1pPr>
              <a:defRPr>
                <a:solidFill>
                  <a:srgbClr val="000000"/>
                </a:solidFill>
                <a:latin typeface="Cambria" pitchFamily="18" charset="0"/>
                <a:cs typeface="Helvetica" panose="020B0604020202020204" pitchFamily="34" charset="0"/>
              </a:defRPr>
            </a:lvl1pPr>
          </a:lstStyle>
          <a:p>
            <a:pPr>
              <a:defRPr/>
            </a:pPr>
            <a:endParaRPr lang="en-US" dirty="0"/>
          </a:p>
        </p:txBody>
      </p:sp>
      <p:sp>
        <p:nvSpPr>
          <p:cNvPr id="7" name="Rectangle 6"/>
          <p:cNvSpPr>
            <a:spLocks noGrp="1" noChangeArrowheads="1"/>
          </p:cNvSpPr>
          <p:nvPr>
            <p:ph type="ftr" sz="quarter" idx="11"/>
          </p:nvPr>
        </p:nvSpPr>
        <p:spPr/>
        <p:txBody>
          <a:bodyPr/>
          <a:lstStyle>
            <a:lvl1pPr>
              <a:defRPr>
                <a:latin typeface="Cambria" pitchFamily="18" charset="0"/>
              </a:defRPr>
            </a:lvl1pPr>
          </a:lstStyle>
          <a:p>
            <a:pPr>
              <a:defRPr/>
            </a:pPr>
            <a:endParaRPr lang="en-US" dirty="0"/>
          </a:p>
        </p:txBody>
      </p:sp>
      <p:sp>
        <p:nvSpPr>
          <p:cNvPr id="8" name="Rectangle 7"/>
          <p:cNvSpPr>
            <a:spLocks noGrp="1" noChangeArrowheads="1"/>
          </p:cNvSpPr>
          <p:nvPr>
            <p:ph type="sldNum" sz="quarter" idx="12"/>
          </p:nvPr>
        </p:nvSpPr>
        <p:spPr/>
        <p:txBody>
          <a:bodyPr/>
          <a:lstStyle>
            <a:lvl1pPr>
              <a:defRPr>
                <a:latin typeface="Cambria" pitchFamily="18" charset="0"/>
              </a:defRPr>
            </a:lvl1pPr>
          </a:lstStyle>
          <a:p>
            <a:pPr>
              <a:defRPr/>
            </a:pPr>
            <a:fld id="{E41337B5-7D1E-4726-8614-EE457AD46376}" type="slidenum">
              <a:rPr lang="en-US"/>
              <a:pPr>
                <a:defRPr/>
              </a:pPr>
              <a:t>‹#›</a:t>
            </a:fld>
            <a:endParaRPr lang="en-US" dirty="0"/>
          </a:p>
        </p:txBody>
      </p:sp>
    </p:spTree>
    <p:extLst>
      <p:ext uri="{BB962C8B-B14F-4D97-AF65-F5344CB8AC3E}">
        <p14:creationId xmlns:p14="http://schemas.microsoft.com/office/powerpoint/2010/main" val="39548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latin typeface="Helvetica" panose="020B0604020202020204" pitchFamily="34" charset="0"/>
            </a:endParaRPr>
          </a:p>
        </p:txBody>
      </p:sp>
      <p:sp>
        <p:nvSpPr>
          <p:cNvPr id="2" name="Title 1"/>
          <p:cNvSpPr>
            <a:spLocks noGrp="1"/>
          </p:cNvSpPr>
          <p:nvPr>
            <p:ph type="title"/>
          </p:nvPr>
        </p:nvSpPr>
        <p:spPr/>
        <p:txBody>
          <a:bodyPr/>
          <a:lstStyle>
            <a:lvl1pPr>
              <a:defRPr>
                <a:latin typeface="Cambria" pitchFamily="18" charset="0"/>
              </a:defRPr>
            </a:lvl1pPr>
          </a:lstStyle>
          <a:p>
            <a:r>
              <a:rPr lang="en-US" dirty="0"/>
              <a:t>Click to edit Master title style</a:t>
            </a:r>
          </a:p>
        </p:txBody>
      </p:sp>
      <p:sp>
        <p:nvSpPr>
          <p:cNvPr id="4" name="Rectangle 4"/>
          <p:cNvSpPr>
            <a:spLocks noGrp="1" noChangeArrowheads="1"/>
          </p:cNvSpPr>
          <p:nvPr>
            <p:ph type="dt" sz="half" idx="10"/>
          </p:nvPr>
        </p:nvSpPr>
        <p:spPr>
          <a:xfrm>
            <a:off x="609600" y="6248400"/>
            <a:ext cx="2844800" cy="457200"/>
          </a:xfrm>
          <a:prstGeom prst="rect">
            <a:avLst/>
          </a:prstGeom>
        </p:spPr>
        <p:txBody>
          <a:bodyPr/>
          <a:lstStyle>
            <a:lvl1pPr>
              <a:defRPr>
                <a:solidFill>
                  <a:srgbClr val="000000"/>
                </a:solidFill>
                <a:latin typeface="Cambria" pitchFamily="18" charset="0"/>
                <a:cs typeface="Helvetica"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Cambria"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Cambria" pitchFamily="18" charset="0"/>
              </a:defRPr>
            </a:lvl1pPr>
          </a:lstStyle>
          <a:p>
            <a:pPr>
              <a:defRPr/>
            </a:pPr>
            <a:fld id="{FFEFCACA-055F-4AAB-9685-400E4AAF7701}" type="slidenum">
              <a:rPr lang="en-US"/>
              <a:pPr>
                <a:defRPr/>
              </a:pPr>
              <a:t>‹#›</a:t>
            </a:fld>
            <a:endParaRPr lang="en-US" dirty="0"/>
          </a:p>
        </p:txBody>
      </p:sp>
    </p:spTree>
    <p:extLst>
      <p:ext uri="{BB962C8B-B14F-4D97-AF65-F5344CB8AC3E}">
        <p14:creationId xmlns:p14="http://schemas.microsoft.com/office/powerpoint/2010/main" val="6109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7248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cxnSp>
        <p:nvCxnSpPr>
          <p:cNvPr id="10" name="Straight Connector 9">
            <a:extLst>
              <a:ext uri="{FF2B5EF4-FFF2-40B4-BE49-F238E27FC236}">
                <a16:creationId xmlns:a16="http://schemas.microsoft.com/office/drawing/2014/main" id="{3FE5BF49-3C26-4568-ACC1-50435ECD7106}"/>
              </a:ext>
            </a:extLst>
          </p:cNvPr>
          <p:cNvCxnSpPr>
            <a:cxnSpLocks/>
          </p:cNvCxnSpPr>
          <p:nvPr userDrawn="1"/>
        </p:nvCxnSpPr>
        <p:spPr>
          <a:xfrm>
            <a:off x="365793" y="457632"/>
            <a:ext cx="11463590" cy="0"/>
          </a:xfrm>
          <a:prstGeom prst="line">
            <a:avLst/>
          </a:prstGeom>
          <a:noFill/>
          <a:ln w="47625" cap="flat" cmpd="sng" algn="ctr">
            <a:solidFill>
              <a:srgbClr val="D0CECE"/>
            </a:solidFill>
            <a:prstDash val="solid"/>
            <a:miter lim="800000"/>
          </a:ln>
          <a:effectLst/>
        </p:spPr>
      </p:cxnSp>
      <p:sp>
        <p:nvSpPr>
          <p:cNvPr id="11" name="TextBox 10">
            <a:extLst>
              <a:ext uri="{FF2B5EF4-FFF2-40B4-BE49-F238E27FC236}">
                <a16:creationId xmlns:a16="http://schemas.microsoft.com/office/drawing/2014/main" id="{4B2EE1A5-74FF-4BA1-B4A4-70303F31E955}"/>
              </a:ext>
            </a:extLst>
          </p:cNvPr>
          <p:cNvSpPr txBox="1"/>
          <p:nvPr userDrawn="1"/>
        </p:nvSpPr>
        <p:spPr>
          <a:xfrm>
            <a:off x="636370" y="236876"/>
            <a:ext cx="4354729" cy="461665"/>
          </a:xfrm>
          <a:prstGeom prst="rect">
            <a:avLst/>
          </a:prstGeom>
          <a:solidFill>
            <a:srgbClr val="1724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EDDDD"/>
                </a:solidFill>
                <a:effectLst/>
                <a:uLnTx/>
                <a:uFillTx/>
                <a:latin typeface="Helvetica" panose="020B0604020202020204" pitchFamily="34" charset="0"/>
                <a:ea typeface="+mn-ea"/>
                <a:cs typeface="Helvetica" panose="020B0604020202020204" pitchFamily="34" charset="0"/>
              </a:rPr>
              <a:t>United States Postal Service</a:t>
            </a:r>
          </a:p>
        </p:txBody>
      </p:sp>
      <p:cxnSp>
        <p:nvCxnSpPr>
          <p:cNvPr id="12" name="Straight Connector 11">
            <a:extLst>
              <a:ext uri="{FF2B5EF4-FFF2-40B4-BE49-F238E27FC236}">
                <a16:creationId xmlns:a16="http://schemas.microsoft.com/office/drawing/2014/main" id="{760A5971-A475-4981-921D-28B833F1393E}"/>
              </a:ext>
            </a:extLst>
          </p:cNvPr>
          <p:cNvCxnSpPr>
            <a:cxnSpLocks/>
          </p:cNvCxnSpPr>
          <p:nvPr userDrawn="1"/>
        </p:nvCxnSpPr>
        <p:spPr>
          <a:xfrm>
            <a:off x="365793" y="6096432"/>
            <a:ext cx="11463590" cy="0"/>
          </a:xfrm>
          <a:prstGeom prst="line">
            <a:avLst/>
          </a:prstGeom>
          <a:noFill/>
          <a:ln w="47625" cap="flat" cmpd="sng" algn="ctr">
            <a:solidFill>
              <a:srgbClr val="D0CECE"/>
            </a:solidFill>
            <a:prstDash val="solid"/>
            <a:miter lim="800000"/>
          </a:ln>
          <a:effectLst/>
        </p:spPr>
      </p:cxnSp>
      <p:pic>
        <p:nvPicPr>
          <p:cNvPr id="14" name="Picture 13" descr="Logo, company name&#10;&#10;Description automatically generated">
            <a:extLst>
              <a:ext uri="{FF2B5EF4-FFF2-40B4-BE49-F238E27FC236}">
                <a16:creationId xmlns:a16="http://schemas.microsoft.com/office/drawing/2014/main" id="{629005E0-BDB5-464F-BB86-CAB8F71462A5}"/>
              </a:ext>
            </a:extLst>
          </p:cNvPr>
          <p:cNvPicPr>
            <a:picLocks noChangeAspect="1"/>
          </p:cNvPicPr>
          <p:nvPr userDrawn="1"/>
        </p:nvPicPr>
        <p:blipFill>
          <a:blip r:embed="rId2">
            <a:lum bright="70000" contrast="-70000"/>
          </a:blip>
          <a:stretch>
            <a:fillRect/>
          </a:stretch>
        </p:blipFill>
        <p:spPr>
          <a:xfrm>
            <a:off x="7837194" y="2001523"/>
            <a:ext cx="2690892" cy="2217586"/>
          </a:xfrm>
          <a:prstGeom prst="rect">
            <a:avLst/>
          </a:prstGeom>
        </p:spPr>
      </p:pic>
      <p:sp>
        <p:nvSpPr>
          <p:cNvPr id="15" name="Slide Number Placeholder 5">
            <a:extLst>
              <a:ext uri="{FF2B5EF4-FFF2-40B4-BE49-F238E27FC236}">
                <a16:creationId xmlns:a16="http://schemas.microsoft.com/office/drawing/2014/main" id="{8209C6CD-6499-4FF1-A69C-DE1567A330C3}"/>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Tree>
    <p:extLst>
      <p:ext uri="{BB962C8B-B14F-4D97-AF65-F5344CB8AC3E}">
        <p14:creationId xmlns:p14="http://schemas.microsoft.com/office/powerpoint/2010/main" val="223185044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10" name="Isosceles Triangle 9">
            <a:extLst>
              <a:ext uri="{FF2B5EF4-FFF2-40B4-BE49-F238E27FC236}">
                <a16:creationId xmlns:a16="http://schemas.microsoft.com/office/drawing/2014/main" id="{B01EB4C1-CF0E-44AB-B0DB-F7BE71FBC775}"/>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1" name="Isosceles Triangle 10">
            <a:extLst>
              <a:ext uri="{FF2B5EF4-FFF2-40B4-BE49-F238E27FC236}">
                <a16:creationId xmlns:a16="http://schemas.microsoft.com/office/drawing/2014/main" id="{CB90481E-B39F-4965-9D2F-A7E6B2AEEFE2}"/>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21" name="Picture 20" descr="A picture containing drawing, plate&#10;&#10;Description automatically generated">
            <a:extLst>
              <a:ext uri="{FF2B5EF4-FFF2-40B4-BE49-F238E27FC236}">
                <a16:creationId xmlns:a16="http://schemas.microsoft.com/office/drawing/2014/main" id="{984857FD-9087-43AD-BB63-34A7BBA80009}"/>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8" name="Isosceles Triangle 7">
            <a:extLst>
              <a:ext uri="{FF2B5EF4-FFF2-40B4-BE49-F238E27FC236}">
                <a16:creationId xmlns:a16="http://schemas.microsoft.com/office/drawing/2014/main" id="{201A6166-A734-4DDA-8D3C-B0F69187BE58}"/>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4" name="Title 1">
            <a:extLst>
              <a:ext uri="{FF2B5EF4-FFF2-40B4-BE49-F238E27FC236}">
                <a16:creationId xmlns:a16="http://schemas.microsoft.com/office/drawing/2014/main" id="{42D879C6-3AE4-4090-BE92-EAE4C9DFFCC3}"/>
              </a:ext>
            </a:extLst>
          </p:cNvPr>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327799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27" name="Content Placeholder 2"/>
          <p:cNvSpPr>
            <a:spLocks noGrp="1"/>
          </p:cNvSpPr>
          <p:nvPr>
            <p:ph sz="half" idx="1"/>
          </p:nvPr>
        </p:nvSpPr>
        <p:spPr>
          <a:xfrm>
            <a:off x="395416" y="2506664"/>
            <a:ext cx="4868562" cy="3325727"/>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0E3EE90A-5369-4CC6-8E7E-D41F5DCA98AF}"/>
              </a:ext>
            </a:extLst>
          </p:cNvPr>
          <p:cNvGrpSpPr/>
          <p:nvPr userDrawn="1"/>
        </p:nvGrpSpPr>
        <p:grpSpPr>
          <a:xfrm>
            <a:off x="0" y="-5"/>
            <a:ext cx="12192000" cy="1305021"/>
            <a:chOff x="0" y="-5"/>
            <a:chExt cx="12192000" cy="1305021"/>
          </a:xfrm>
        </p:grpSpPr>
        <p:sp>
          <p:nvSpPr>
            <p:cNvPr id="13" name="Isosceles Triangle 12">
              <a:extLst>
                <a:ext uri="{FF2B5EF4-FFF2-40B4-BE49-F238E27FC236}">
                  <a16:creationId xmlns:a16="http://schemas.microsoft.com/office/drawing/2014/main" id="{50F187E4-8F26-4A00-B1A0-3DC8A96C0386}"/>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5" name="Isosceles Triangle 14">
              <a:extLst>
                <a:ext uri="{FF2B5EF4-FFF2-40B4-BE49-F238E27FC236}">
                  <a16:creationId xmlns:a16="http://schemas.microsoft.com/office/drawing/2014/main" id="{D050CF5E-C67E-4482-866E-BA982E227121}"/>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16" name="Picture 15" descr="A picture containing drawing, plate&#10;&#10;Description automatically generated">
              <a:extLst>
                <a:ext uri="{FF2B5EF4-FFF2-40B4-BE49-F238E27FC236}">
                  <a16:creationId xmlns:a16="http://schemas.microsoft.com/office/drawing/2014/main" id="{68CD5CDA-F632-42F1-8962-34EDABC935EC}"/>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17" name="TextBox 16">
              <a:extLst>
                <a:ext uri="{FF2B5EF4-FFF2-40B4-BE49-F238E27FC236}">
                  <a16:creationId xmlns:a16="http://schemas.microsoft.com/office/drawing/2014/main" id="{E0B1CE19-A575-4514-AF1E-C93B4285CD27}"/>
                </a:ext>
              </a:extLst>
            </p:cNvPr>
            <p:cNvSpPr txBox="1"/>
            <p:nvPr userDrawn="1"/>
          </p:nvSpPr>
          <p:spPr>
            <a:xfrm>
              <a:off x="11353800" y="766485"/>
              <a:ext cx="7951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8" name="Isosceles Triangle 17">
              <a:extLst>
                <a:ext uri="{FF2B5EF4-FFF2-40B4-BE49-F238E27FC236}">
                  <a16:creationId xmlns:a16="http://schemas.microsoft.com/office/drawing/2014/main" id="{494FEB85-6EF9-46A2-B4C0-0C7D6161D637}"/>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26" name="Title 1"/>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417174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3292" y="1825625"/>
            <a:ext cx="51816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37291" y="1825625"/>
            <a:ext cx="51816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grpSp>
        <p:nvGrpSpPr>
          <p:cNvPr id="8" name="Group 7">
            <a:extLst>
              <a:ext uri="{FF2B5EF4-FFF2-40B4-BE49-F238E27FC236}">
                <a16:creationId xmlns:a16="http://schemas.microsoft.com/office/drawing/2014/main" id="{B92D8563-97B7-4E93-9725-DB85FC511282}"/>
              </a:ext>
            </a:extLst>
          </p:cNvPr>
          <p:cNvGrpSpPr/>
          <p:nvPr userDrawn="1"/>
        </p:nvGrpSpPr>
        <p:grpSpPr>
          <a:xfrm>
            <a:off x="0" y="-5"/>
            <a:ext cx="12192000" cy="1305021"/>
            <a:chOff x="0" y="-5"/>
            <a:chExt cx="12192000" cy="1305021"/>
          </a:xfrm>
        </p:grpSpPr>
        <p:sp>
          <p:nvSpPr>
            <p:cNvPr id="15" name="Isosceles Triangle 14">
              <a:extLst>
                <a:ext uri="{FF2B5EF4-FFF2-40B4-BE49-F238E27FC236}">
                  <a16:creationId xmlns:a16="http://schemas.microsoft.com/office/drawing/2014/main" id="{3F8F6499-93C9-43B0-935F-351757CC3112}"/>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6" name="Isosceles Triangle 15">
              <a:extLst>
                <a:ext uri="{FF2B5EF4-FFF2-40B4-BE49-F238E27FC236}">
                  <a16:creationId xmlns:a16="http://schemas.microsoft.com/office/drawing/2014/main" id="{D45F6F6C-0607-448A-AE74-1EBE01FC2FDD}"/>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17" name="Picture 16" descr="A picture containing drawing, plate&#10;&#10;Description automatically generated">
              <a:extLst>
                <a:ext uri="{FF2B5EF4-FFF2-40B4-BE49-F238E27FC236}">
                  <a16:creationId xmlns:a16="http://schemas.microsoft.com/office/drawing/2014/main" id="{6C1B8A95-7D57-487D-AD5C-8AED82BBE230}"/>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19" name="TextBox 18">
              <a:extLst>
                <a:ext uri="{FF2B5EF4-FFF2-40B4-BE49-F238E27FC236}">
                  <a16:creationId xmlns:a16="http://schemas.microsoft.com/office/drawing/2014/main" id="{A388AE38-8D8B-4D15-9024-B4369AB032C3}"/>
                </a:ext>
              </a:extLst>
            </p:cNvPr>
            <p:cNvSpPr txBox="1"/>
            <p:nvPr userDrawn="1"/>
          </p:nvSpPr>
          <p:spPr>
            <a:xfrm>
              <a:off x="11353800" y="766485"/>
              <a:ext cx="7951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3" name="Isosceles Triangle 22">
              <a:extLst>
                <a:ext uri="{FF2B5EF4-FFF2-40B4-BE49-F238E27FC236}">
                  <a16:creationId xmlns:a16="http://schemas.microsoft.com/office/drawing/2014/main" id="{27981FE3-EDF9-4333-B69B-13501AB0A6AD}"/>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25" name="Title 1">
            <a:extLst>
              <a:ext uri="{FF2B5EF4-FFF2-40B4-BE49-F238E27FC236}">
                <a16:creationId xmlns:a16="http://schemas.microsoft.com/office/drawing/2014/main" id="{71564D3F-0F29-4AA1-B89A-0C2D4ADA7D9C}"/>
              </a:ext>
            </a:extLst>
          </p:cNvPr>
          <p:cNvSpPr txBox="1">
            <a:spLocks/>
          </p:cNvSpPr>
          <p:nvPr userDrawn="1"/>
        </p:nvSpPr>
        <p:spPr>
          <a:xfrm>
            <a:off x="229020" y="150288"/>
            <a:ext cx="3700723" cy="65173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2800" b="1" i="0" kern="1200">
                <a:solidFill>
                  <a:schemeClr val="bg1"/>
                </a:solidFill>
                <a:latin typeface="Helvetica" charset="0"/>
                <a:ea typeface="Helvetica" charset="0"/>
                <a:cs typeface="Helvetica" charset="0"/>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charset="0"/>
                <a:cs typeface="Helvetica" charset="0"/>
              </a:rPr>
              <a:t>Click to edit Master title style</a:t>
            </a:r>
          </a:p>
        </p:txBody>
      </p:sp>
    </p:spTree>
    <p:extLst>
      <p:ext uri="{BB962C8B-B14F-4D97-AF65-F5344CB8AC3E}">
        <p14:creationId xmlns:p14="http://schemas.microsoft.com/office/powerpoint/2010/main" val="373027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grpSp>
        <p:nvGrpSpPr>
          <p:cNvPr id="2" name="Group 1">
            <a:extLst>
              <a:ext uri="{FF2B5EF4-FFF2-40B4-BE49-F238E27FC236}">
                <a16:creationId xmlns:a16="http://schemas.microsoft.com/office/drawing/2014/main" id="{43EFAE02-BDBC-4F03-8897-236EE898B1E9}"/>
              </a:ext>
            </a:extLst>
          </p:cNvPr>
          <p:cNvGrpSpPr/>
          <p:nvPr userDrawn="1"/>
        </p:nvGrpSpPr>
        <p:grpSpPr>
          <a:xfrm>
            <a:off x="0" y="-5"/>
            <a:ext cx="12192000" cy="1305021"/>
            <a:chOff x="0" y="-5"/>
            <a:chExt cx="12192000" cy="1305021"/>
          </a:xfrm>
        </p:grpSpPr>
        <p:sp>
          <p:nvSpPr>
            <p:cNvPr id="16" name="Isosceles Triangle 15">
              <a:extLst>
                <a:ext uri="{FF2B5EF4-FFF2-40B4-BE49-F238E27FC236}">
                  <a16:creationId xmlns:a16="http://schemas.microsoft.com/office/drawing/2014/main" id="{0D936A58-C8CF-406E-B8CF-A1D64602F4E4}"/>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1" name="Isosceles Triangle 20">
              <a:extLst>
                <a:ext uri="{FF2B5EF4-FFF2-40B4-BE49-F238E27FC236}">
                  <a16:creationId xmlns:a16="http://schemas.microsoft.com/office/drawing/2014/main" id="{35FE5182-3262-4269-AE0D-24C88A8CBD34}"/>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22" name="Picture 21" descr="A picture containing drawing, plate&#10;&#10;Description automatically generated">
              <a:extLst>
                <a:ext uri="{FF2B5EF4-FFF2-40B4-BE49-F238E27FC236}">
                  <a16:creationId xmlns:a16="http://schemas.microsoft.com/office/drawing/2014/main" id="{A2723942-B661-433B-A7D5-3C4146B3298D}"/>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23" name="TextBox 22">
              <a:extLst>
                <a:ext uri="{FF2B5EF4-FFF2-40B4-BE49-F238E27FC236}">
                  <a16:creationId xmlns:a16="http://schemas.microsoft.com/office/drawing/2014/main" id="{6C5FBCC3-CBE7-492E-A9B5-DBB1C4C2EE2C}"/>
                </a:ext>
              </a:extLst>
            </p:cNvPr>
            <p:cNvSpPr txBox="1"/>
            <p:nvPr userDrawn="1"/>
          </p:nvSpPr>
          <p:spPr>
            <a:xfrm>
              <a:off x="11353800" y="766485"/>
              <a:ext cx="7951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4" name="Isosceles Triangle 23">
              <a:extLst>
                <a:ext uri="{FF2B5EF4-FFF2-40B4-BE49-F238E27FC236}">
                  <a16:creationId xmlns:a16="http://schemas.microsoft.com/office/drawing/2014/main" id="{EA388EEA-81AD-4A40-A4A6-E1D8184990C5}"/>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25" name="Title 1">
            <a:extLst>
              <a:ext uri="{FF2B5EF4-FFF2-40B4-BE49-F238E27FC236}">
                <a16:creationId xmlns:a16="http://schemas.microsoft.com/office/drawing/2014/main" id="{E386A5C3-0B16-4D29-AE4A-B855196B3993}"/>
              </a:ext>
            </a:extLst>
          </p:cNvPr>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67765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172483"/>
        </a:solidFill>
        <a:effectLst/>
      </p:bgPr>
    </p:bg>
    <p:spTree>
      <p:nvGrpSpPr>
        <p:cNvPr id="1" name=""/>
        <p:cNvGrpSpPr/>
        <p:nvPr/>
      </p:nvGrpSpPr>
      <p:grpSpPr>
        <a:xfrm>
          <a:off x="0" y="0"/>
          <a:ext cx="0" cy="0"/>
          <a:chOff x="0" y="0"/>
          <a:chExt cx="0" cy="0"/>
        </a:xfrm>
      </p:grpSpPr>
      <p:sp>
        <p:nvSpPr>
          <p:cNvPr id="7" name="Date Placeholder 2">
            <a:extLst>
              <a:ext uri="{FF2B5EF4-FFF2-40B4-BE49-F238E27FC236}">
                <a16:creationId xmlns:a16="http://schemas.microsoft.com/office/drawing/2014/main" id="{6BD62588-D26B-4E48-A00C-70F628D9DFF3}"/>
              </a:ext>
            </a:extLst>
          </p:cNvPr>
          <p:cNvSpPr>
            <a:spLocks noGrp="1"/>
          </p:cNvSpPr>
          <p:nvPr>
            <p:ph type="dt" sz="half" idx="10"/>
          </p:nvPr>
        </p:nvSpPr>
        <p:spPr>
          <a:xfrm>
            <a:off x="838200" y="6356352"/>
            <a:ext cx="2743200" cy="365125"/>
          </a:xfrm>
        </p:spPr>
        <p:txBody>
          <a:bodyPr/>
          <a:lstStyle>
            <a:lvl1pPr>
              <a:defRPr b="0" i="0">
                <a:solidFill>
                  <a:schemeClr val="bg1"/>
                </a:solidFill>
                <a:latin typeface="Helvetica Light" charset="0"/>
                <a:ea typeface="Helvetica Light" charset="0"/>
                <a:cs typeface="Helvetica Light"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8" name="Footer Placeholder 3">
            <a:extLst>
              <a:ext uri="{FF2B5EF4-FFF2-40B4-BE49-F238E27FC236}">
                <a16:creationId xmlns:a16="http://schemas.microsoft.com/office/drawing/2014/main" id="{E3D4460E-92A5-4B19-92C8-97EEC8CA4882}"/>
              </a:ext>
            </a:extLst>
          </p:cNvPr>
          <p:cNvSpPr>
            <a:spLocks noGrp="1"/>
          </p:cNvSpPr>
          <p:nvPr>
            <p:ph type="ftr" sz="quarter" idx="11"/>
          </p:nvPr>
        </p:nvSpPr>
        <p:spPr>
          <a:xfrm>
            <a:off x="4038601" y="6356352"/>
            <a:ext cx="4114800" cy="365125"/>
          </a:xfrm>
        </p:spPr>
        <p:txBody>
          <a:bodyPr/>
          <a:lstStyle>
            <a:lvl1pPr>
              <a:defRPr b="0" i="0">
                <a:solidFill>
                  <a:schemeClr val="bg1"/>
                </a:solidFill>
                <a:latin typeface="Helvetica Light" charset="0"/>
                <a:ea typeface="Helvetica Light" charset="0"/>
                <a:cs typeface="Helvetica Light"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9" name="Slide Number Placeholder 4">
            <a:extLst>
              <a:ext uri="{FF2B5EF4-FFF2-40B4-BE49-F238E27FC236}">
                <a16:creationId xmlns:a16="http://schemas.microsoft.com/office/drawing/2014/main" id="{C10F68D2-631E-41D7-B236-43A1A9DC8747}"/>
              </a:ext>
            </a:extLst>
          </p:cNvPr>
          <p:cNvSpPr>
            <a:spLocks noGrp="1"/>
          </p:cNvSpPr>
          <p:nvPr>
            <p:ph type="sldNum" sz="quarter" idx="12"/>
          </p:nvPr>
        </p:nvSpPr>
        <p:spPr>
          <a:xfrm>
            <a:off x="8610600" y="6356352"/>
            <a:ext cx="2743200" cy="365125"/>
          </a:xfrm>
        </p:spPr>
        <p:txBody>
          <a:bodyPr/>
          <a:lstStyle>
            <a:lvl1pPr>
              <a:defRPr b="0" i="0">
                <a:solidFill>
                  <a:schemeClr val="bg1"/>
                </a:solidFill>
                <a:latin typeface="Helvetica Light" charset="0"/>
                <a:ea typeface="Helvetica Light" charset="0"/>
                <a:cs typeface="Helvetica Light"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cxnSp>
        <p:nvCxnSpPr>
          <p:cNvPr id="11" name="Straight Connector 10">
            <a:extLst>
              <a:ext uri="{FF2B5EF4-FFF2-40B4-BE49-F238E27FC236}">
                <a16:creationId xmlns:a16="http://schemas.microsoft.com/office/drawing/2014/main" id="{6655027E-4795-4FE2-BF3D-8C0F9D42FD88}"/>
              </a:ext>
            </a:extLst>
          </p:cNvPr>
          <p:cNvCxnSpPr/>
          <p:nvPr userDrawn="1"/>
        </p:nvCxnSpPr>
        <p:spPr>
          <a:xfrm>
            <a:off x="11022227" y="3064476"/>
            <a:ext cx="1169773" cy="0"/>
          </a:xfrm>
          <a:prstGeom prst="line">
            <a:avLst/>
          </a:prstGeom>
          <a:ln w="44450">
            <a:solidFill>
              <a:srgbClr val="172483"/>
            </a:solidFill>
          </a:ln>
        </p:spPr>
        <p:style>
          <a:lnRef idx="1">
            <a:schemeClr val="accent1"/>
          </a:lnRef>
          <a:fillRef idx="0">
            <a:schemeClr val="accent1"/>
          </a:fillRef>
          <a:effectRef idx="0">
            <a:schemeClr val="accent1"/>
          </a:effectRef>
          <a:fontRef idx="minor">
            <a:schemeClr val="tx1"/>
          </a:fontRef>
        </p:style>
      </p:cxnSp>
      <p:sp>
        <p:nvSpPr>
          <p:cNvPr id="12" name="Right Triangle 11">
            <a:extLst>
              <a:ext uri="{FF2B5EF4-FFF2-40B4-BE49-F238E27FC236}">
                <a16:creationId xmlns:a16="http://schemas.microsoft.com/office/drawing/2014/main" id="{B2A08792-777A-43E6-9516-54AE8D66DF8B}"/>
              </a:ext>
            </a:extLst>
          </p:cNvPr>
          <p:cNvSpPr/>
          <p:nvPr userDrawn="1"/>
        </p:nvSpPr>
        <p:spPr>
          <a:xfrm>
            <a:off x="0" y="2773017"/>
            <a:ext cx="5203373" cy="4084983"/>
          </a:xfrm>
          <a:prstGeom prst="rtTriangle">
            <a:avLst/>
          </a:prstGeom>
          <a:solidFill>
            <a:srgbClr val="3448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3" name="Right Triangle 12">
            <a:extLst>
              <a:ext uri="{FF2B5EF4-FFF2-40B4-BE49-F238E27FC236}">
                <a16:creationId xmlns:a16="http://schemas.microsoft.com/office/drawing/2014/main" id="{E624DDFA-8CD0-4955-B793-74213B62705C}"/>
              </a:ext>
            </a:extLst>
          </p:cNvPr>
          <p:cNvSpPr/>
          <p:nvPr userDrawn="1"/>
        </p:nvSpPr>
        <p:spPr>
          <a:xfrm>
            <a:off x="0" y="3687417"/>
            <a:ext cx="3906078" cy="3170583"/>
          </a:xfrm>
          <a:prstGeom prst="rtTriangle">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4" name="Right Triangle 13">
            <a:extLst>
              <a:ext uri="{FF2B5EF4-FFF2-40B4-BE49-F238E27FC236}">
                <a16:creationId xmlns:a16="http://schemas.microsoft.com/office/drawing/2014/main" id="{7384F0E9-0A32-4C3D-B6CF-FC904EA624D3}"/>
              </a:ext>
            </a:extLst>
          </p:cNvPr>
          <p:cNvSpPr/>
          <p:nvPr userDrawn="1"/>
        </p:nvSpPr>
        <p:spPr>
          <a:xfrm rot="10800000">
            <a:off x="6988627" y="0"/>
            <a:ext cx="5203373" cy="4084983"/>
          </a:xfrm>
          <a:prstGeom prst="rtTriangle">
            <a:avLst/>
          </a:prstGeom>
          <a:solidFill>
            <a:srgbClr val="3448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5" name="Right Triangle 14">
            <a:extLst>
              <a:ext uri="{FF2B5EF4-FFF2-40B4-BE49-F238E27FC236}">
                <a16:creationId xmlns:a16="http://schemas.microsoft.com/office/drawing/2014/main" id="{038152A7-7C1B-4E88-B9F2-0E577E6D52EE}"/>
              </a:ext>
            </a:extLst>
          </p:cNvPr>
          <p:cNvSpPr/>
          <p:nvPr userDrawn="1"/>
        </p:nvSpPr>
        <p:spPr>
          <a:xfrm rot="10800000">
            <a:off x="6988627" y="914400"/>
            <a:ext cx="3906078" cy="3170583"/>
          </a:xfrm>
          <a:prstGeom prst="rtTriangle">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0" name="Text Placeholder 2">
            <a:extLst>
              <a:ext uri="{FF2B5EF4-FFF2-40B4-BE49-F238E27FC236}">
                <a16:creationId xmlns:a16="http://schemas.microsoft.com/office/drawing/2014/main" id="{D5FB724B-2218-430A-B0B3-9905A7EF0D39}"/>
              </a:ext>
            </a:extLst>
          </p:cNvPr>
          <p:cNvSpPr>
            <a:spLocks noGrp="1"/>
          </p:cNvSpPr>
          <p:nvPr>
            <p:ph type="body" sz="quarter" idx="4294967295" hasCustomPrompt="1"/>
          </p:nvPr>
        </p:nvSpPr>
        <p:spPr>
          <a:xfrm>
            <a:off x="2852530" y="1384831"/>
            <a:ext cx="7129669" cy="954088"/>
          </a:xfrm>
        </p:spPr>
        <p:txBody>
          <a:bodyPr>
            <a:normAutofit/>
          </a:bodyPr>
          <a:lstStyle>
            <a:lvl1pPr algn="r">
              <a:defRPr b="1"/>
            </a:lvl1pPr>
          </a:lstStyle>
          <a:p>
            <a:pPr marL="0" indent="0">
              <a:buNone/>
            </a:pPr>
            <a:r>
              <a:rPr lang="en-US" dirty="0">
                <a:solidFill>
                  <a:schemeClr val="bg1"/>
                </a:solidFill>
              </a:rPr>
              <a:t>HEADING HERE</a:t>
            </a:r>
          </a:p>
        </p:txBody>
      </p:sp>
    </p:spTree>
    <p:extLst>
      <p:ext uri="{BB962C8B-B14F-4D97-AF65-F5344CB8AC3E}">
        <p14:creationId xmlns:p14="http://schemas.microsoft.com/office/powerpoint/2010/main" val="334746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3448DC"/>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Light" charset="0"/>
                <a:ea typeface="Helvetica Light" charset="0"/>
                <a:cs typeface="Helvetica Light"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4" name="Footer Placeholder 3"/>
          <p:cNvSpPr>
            <a:spLocks noGrp="1"/>
          </p:cNvSpPr>
          <p:nvPr>
            <p:ph type="ftr" sz="quarter" idx="11"/>
          </p:nvPr>
        </p:nvSpPr>
        <p:spPr/>
        <p:txBody>
          <a:bodyPr/>
          <a:lstStyle>
            <a:lvl1pPr>
              <a:defRPr b="0" i="0">
                <a:solidFill>
                  <a:schemeClr val="bg1"/>
                </a:solidFill>
                <a:latin typeface="Helvetica Light" charset="0"/>
                <a:ea typeface="Helvetica Light" charset="0"/>
                <a:cs typeface="Helvetica Light"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Light" charset="0"/>
                <a:ea typeface="Helvetica Light" charset="0"/>
                <a:cs typeface="Helvetica Light"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cxnSp>
        <p:nvCxnSpPr>
          <p:cNvPr id="13" name="Straight Connector 12">
            <a:extLst>
              <a:ext uri="{FF2B5EF4-FFF2-40B4-BE49-F238E27FC236}">
                <a16:creationId xmlns:a16="http://schemas.microsoft.com/office/drawing/2014/main" id="{79858037-3DFE-4C83-A047-B01A3E82CD70}"/>
              </a:ext>
            </a:extLst>
          </p:cNvPr>
          <p:cNvCxnSpPr/>
          <p:nvPr userDrawn="1"/>
        </p:nvCxnSpPr>
        <p:spPr>
          <a:xfrm>
            <a:off x="11022227" y="3064476"/>
            <a:ext cx="1169773" cy="0"/>
          </a:xfrm>
          <a:prstGeom prst="line">
            <a:avLst/>
          </a:prstGeom>
          <a:ln w="44450">
            <a:solidFill>
              <a:srgbClr val="172483"/>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04C70045-5F3C-4CCA-9C7F-426D6A42E6CE}"/>
              </a:ext>
            </a:extLst>
          </p:cNvPr>
          <p:cNvSpPr/>
          <p:nvPr userDrawn="1"/>
        </p:nvSpPr>
        <p:spPr>
          <a:xfrm>
            <a:off x="0" y="2773017"/>
            <a:ext cx="5203373" cy="4084983"/>
          </a:xfrm>
          <a:prstGeom prst="rtTriangle">
            <a:avLst/>
          </a:prstGeom>
          <a:solidFill>
            <a:srgbClr val="1724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Right Triangle 5">
            <a:extLst>
              <a:ext uri="{FF2B5EF4-FFF2-40B4-BE49-F238E27FC236}">
                <a16:creationId xmlns:a16="http://schemas.microsoft.com/office/drawing/2014/main" id="{442FDFD8-1A18-4DD8-890D-A47E87C72D8F}"/>
              </a:ext>
            </a:extLst>
          </p:cNvPr>
          <p:cNvSpPr/>
          <p:nvPr userDrawn="1"/>
        </p:nvSpPr>
        <p:spPr>
          <a:xfrm>
            <a:off x="0" y="3687417"/>
            <a:ext cx="3906078" cy="3170583"/>
          </a:xfrm>
          <a:prstGeom prst="rtTriangle">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0" name="Right Triangle 9">
            <a:extLst>
              <a:ext uri="{FF2B5EF4-FFF2-40B4-BE49-F238E27FC236}">
                <a16:creationId xmlns:a16="http://schemas.microsoft.com/office/drawing/2014/main" id="{7C8B8EA8-CEC5-4A78-9536-94C5634C9D82}"/>
              </a:ext>
            </a:extLst>
          </p:cNvPr>
          <p:cNvSpPr/>
          <p:nvPr userDrawn="1"/>
        </p:nvSpPr>
        <p:spPr>
          <a:xfrm rot="10800000">
            <a:off x="6988627" y="0"/>
            <a:ext cx="5203373" cy="4084983"/>
          </a:xfrm>
          <a:prstGeom prst="rtTriangle">
            <a:avLst/>
          </a:prstGeom>
          <a:solidFill>
            <a:srgbClr val="1724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2" name="Right Triangle 11">
            <a:extLst>
              <a:ext uri="{FF2B5EF4-FFF2-40B4-BE49-F238E27FC236}">
                <a16:creationId xmlns:a16="http://schemas.microsoft.com/office/drawing/2014/main" id="{5952597A-A7A3-45F8-8436-12158B7410B2}"/>
              </a:ext>
            </a:extLst>
          </p:cNvPr>
          <p:cNvSpPr/>
          <p:nvPr userDrawn="1"/>
        </p:nvSpPr>
        <p:spPr>
          <a:xfrm rot="10800000">
            <a:off x="6988627" y="914400"/>
            <a:ext cx="3906078" cy="3170583"/>
          </a:xfrm>
          <a:prstGeom prst="rtTriangle">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4" name="Text Placeholder 2">
            <a:extLst>
              <a:ext uri="{FF2B5EF4-FFF2-40B4-BE49-F238E27FC236}">
                <a16:creationId xmlns:a16="http://schemas.microsoft.com/office/drawing/2014/main" id="{05DFCE19-E9C5-4625-921D-694E62D74ADC}"/>
              </a:ext>
            </a:extLst>
          </p:cNvPr>
          <p:cNvSpPr>
            <a:spLocks noGrp="1"/>
          </p:cNvSpPr>
          <p:nvPr>
            <p:ph type="body" sz="quarter" idx="4294967295" hasCustomPrompt="1"/>
          </p:nvPr>
        </p:nvSpPr>
        <p:spPr>
          <a:xfrm>
            <a:off x="2852530" y="1384831"/>
            <a:ext cx="7129669" cy="954088"/>
          </a:xfrm>
        </p:spPr>
        <p:txBody>
          <a:bodyPr>
            <a:normAutofit/>
          </a:bodyPr>
          <a:lstStyle>
            <a:lvl1pPr algn="r">
              <a:defRPr b="1"/>
            </a:lvl1pPr>
          </a:lstStyle>
          <a:p>
            <a:pPr marL="0" indent="0">
              <a:buNone/>
            </a:pPr>
            <a:r>
              <a:rPr lang="en-US" dirty="0">
                <a:solidFill>
                  <a:schemeClr val="bg1"/>
                </a:solidFill>
              </a:rPr>
              <a:t>HEADING HERE</a:t>
            </a:r>
          </a:p>
        </p:txBody>
      </p:sp>
    </p:spTree>
    <p:extLst>
      <p:ext uri="{BB962C8B-B14F-4D97-AF65-F5344CB8AC3E}">
        <p14:creationId xmlns:p14="http://schemas.microsoft.com/office/powerpoint/2010/main" val="236761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latin typeface="Helvetica" panose="020B0604020202020204" pitchFamily="34" charset="0"/>
            </a:endParaRPr>
          </a:p>
        </p:txBody>
      </p:sp>
      <p:sp>
        <p:nvSpPr>
          <p:cNvPr id="2" name="Title 1"/>
          <p:cNvSpPr>
            <a:spLocks noGrp="1"/>
          </p:cNvSpPr>
          <p:nvPr>
            <p:ph type="title"/>
          </p:nvPr>
        </p:nvSpPr>
        <p:spPr>
          <a:xfrm>
            <a:off x="609600" y="708248"/>
            <a:ext cx="10972800" cy="731837"/>
          </a:xfrm>
        </p:spPr>
        <p:txBody>
          <a:bodyPr/>
          <a:lstStyle>
            <a:lvl1pPr>
              <a:defRPr>
                <a:latin typeface="Cambria" pitchFamily="18"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333399"/>
              </a:buClr>
              <a:buSzPct val="100000"/>
              <a:buFont typeface="Wingdings" pitchFamily="2" charset="2"/>
              <a:buChar char="§"/>
              <a:defRPr lang="en-US" sz="2800" dirty="0" smtClean="0">
                <a:solidFill>
                  <a:schemeClr val="tx1"/>
                </a:solidFill>
                <a:latin typeface="Cambria" pitchFamily="18" charset="0"/>
                <a:ea typeface="+mn-ea"/>
                <a:cs typeface="Helvetica" panose="020B0604020202020204" pitchFamily="34" charset="0"/>
              </a:defRPr>
            </a:lvl1pPr>
            <a:lvl2pPr marL="742950" indent="-285750">
              <a:buClr>
                <a:srgbClr val="333399"/>
              </a:buClr>
              <a:buSzPct val="90000"/>
              <a:buFont typeface="Wingdings" pitchFamily="2" charset="2"/>
              <a:buChar char="§"/>
              <a:defRPr lang="en-US" sz="2400" dirty="0" smtClean="0">
                <a:solidFill>
                  <a:schemeClr val="tx1"/>
                </a:solidFill>
                <a:latin typeface="Cambria" pitchFamily="18" charset="0"/>
                <a:cs typeface="Helvetica" panose="020B0604020202020204" pitchFamily="34" charset="0"/>
              </a:defRPr>
            </a:lvl2pPr>
            <a:lvl3pPr marL="1143000" indent="-228600">
              <a:buClr>
                <a:srgbClr val="333399"/>
              </a:buClr>
              <a:buSzPct val="80000"/>
              <a:buFont typeface="Wingdings" pitchFamily="2" charset="2"/>
              <a:buChar char="§"/>
              <a:defRPr lang="en-US" sz="2000" dirty="0" smtClean="0">
                <a:solidFill>
                  <a:schemeClr val="tx1"/>
                </a:solidFill>
                <a:latin typeface="Cambria" pitchFamily="18" charset="0"/>
                <a:cs typeface="Helvetica" panose="020B0604020202020204" pitchFamily="34" charset="0"/>
              </a:defRPr>
            </a:lvl3pPr>
            <a:lvl4pPr marL="1600200" indent="-228600">
              <a:buClr>
                <a:srgbClr val="333399"/>
              </a:buClr>
              <a:buSzPct val="80000"/>
              <a:buFont typeface="Wingdings" pitchFamily="2" charset="2"/>
              <a:buChar char="§"/>
              <a:defRPr lang="en-US" dirty="0" smtClean="0">
                <a:solidFill>
                  <a:schemeClr val="tx1"/>
                </a:solidFill>
                <a:latin typeface="Cambria" pitchFamily="18" charset="0"/>
                <a:cs typeface="Helvetica" panose="020B0604020202020204" pitchFamily="34" charset="0"/>
              </a:defRPr>
            </a:lvl4pPr>
            <a:lvl5pPr marL="2057400" indent="-228600">
              <a:buClr>
                <a:srgbClr val="333399"/>
              </a:buClr>
              <a:buFont typeface="Wingdings" pitchFamily="2" charset="2"/>
              <a:buChar char="§"/>
              <a:defRPr lang="en-US" dirty="0">
                <a:solidFill>
                  <a:schemeClr val="tx1"/>
                </a:solidFill>
                <a:latin typeface="Cambria" pitchFamily="18"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09600" y="6248400"/>
            <a:ext cx="2844800" cy="457200"/>
          </a:xfrm>
          <a:prstGeom prst="rect">
            <a:avLst/>
          </a:prstGeom>
        </p:spPr>
        <p:txBody>
          <a:bodyPr/>
          <a:lstStyle>
            <a:lvl1pPr>
              <a:defRPr>
                <a:solidFill>
                  <a:srgbClr val="000000"/>
                </a:solidFill>
                <a:latin typeface="Cambria" pitchFamily="18" charset="0"/>
                <a:cs typeface="Helvetica"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atin typeface="Cambria" pitchFamily="18"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Cambria" pitchFamily="18" charset="0"/>
              </a:defRPr>
            </a:lvl1pPr>
          </a:lstStyle>
          <a:p>
            <a:pPr>
              <a:defRPr/>
            </a:pPr>
            <a:fld id="{EC6F657D-9779-45AB-995E-E4B183C71424}" type="slidenum">
              <a:rPr lang="en-US"/>
              <a:pPr>
                <a:defRPr/>
              </a:pPr>
              <a:t>‹#›</a:t>
            </a:fld>
            <a:endParaRPr lang="en-US" dirty="0"/>
          </a:p>
        </p:txBody>
      </p:sp>
    </p:spTree>
    <p:extLst>
      <p:ext uri="{BB962C8B-B14F-4D97-AF65-F5344CB8AC3E}">
        <p14:creationId xmlns:p14="http://schemas.microsoft.com/office/powerpoint/2010/main" val="232529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3393A-FA3D-49EB-8E3D-B0F96D48C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F28DB-C28E-4452-87D1-6777C2403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681EAC-E796-47F0-BCAD-947E8BE5E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defRPr>
            </a:lvl1pPr>
          </a:lstStyle>
          <a:p>
            <a:fld id="{D0B712A0-44D5-4D53-B5A1-1E49611E96D2}" type="datetimeFigureOut">
              <a:rPr lang="en-US" smtClean="0"/>
              <a:pPr/>
              <a:t>5/17/2023</a:t>
            </a:fld>
            <a:endParaRPr lang="en-US" dirty="0"/>
          </a:p>
        </p:txBody>
      </p:sp>
      <p:sp>
        <p:nvSpPr>
          <p:cNvPr id="5" name="Footer Placeholder 4">
            <a:extLst>
              <a:ext uri="{FF2B5EF4-FFF2-40B4-BE49-F238E27FC236}">
                <a16:creationId xmlns:a16="http://schemas.microsoft.com/office/drawing/2014/main" id="{039B79C8-D72F-4842-ACD1-DB5B9A4B0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1B030EF-8A42-46A7-A28B-0DEDE9C87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defRPr>
            </a:lvl1pPr>
          </a:lstStyle>
          <a:p>
            <a:fld id="{160E6ED5-8A2B-4DC6-AFD3-54F3D50E9D0A}" type="slidenum">
              <a:rPr lang="en-US" smtClean="0"/>
              <a:pPr/>
              <a:t>‹#›</a:t>
            </a:fld>
            <a:endParaRPr lang="en-US" dirty="0"/>
          </a:p>
        </p:txBody>
      </p:sp>
    </p:spTree>
    <p:extLst>
      <p:ext uri="{BB962C8B-B14F-4D97-AF65-F5344CB8AC3E}">
        <p14:creationId xmlns:p14="http://schemas.microsoft.com/office/powerpoint/2010/main" val="21489996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postalpro.usps.com/mailing/imsb" TargetMode="External"/><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postcalc.usps.com/business?_gl=1*11m0v3c*_ga*MTY3MjU1MjUxLjE2NTEwODczMDU.*_ga_3NXP3C8S9V*MTY1MTE1ODI0OC4zLjEuMTY1MTE1ODI1My4w&amp;_ga=2.87447134.797650402.1651087305-167255251.1651087305" TargetMode="External"/><Relationship Id="rId5" Type="http://schemas.openxmlformats.org/officeDocument/2006/relationships/hyperlink" Target="mailto:MSSC@usps.gov" TargetMode="External"/><Relationship Id="rId4" Type="http://schemas.openxmlformats.org/officeDocument/2006/relationships/hyperlink" Target="https://postalpro.usps.com/node/76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austinrailnow.com/2014/0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gateway.usps.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ubtitle 4"/>
          <p:cNvSpPr>
            <a:spLocks noGrp="1"/>
          </p:cNvSpPr>
          <p:nvPr>
            <p:ph type="subTitle" idx="4294967295"/>
          </p:nvPr>
        </p:nvSpPr>
        <p:spPr>
          <a:xfrm>
            <a:off x="1367992" y="3382431"/>
            <a:ext cx="4122821" cy="746224"/>
          </a:xfrm>
        </p:spPr>
        <p:txBody>
          <a:bodyPr>
            <a:normAutofit lnSpcReduction="10000"/>
          </a:bodyPr>
          <a:lstStyle/>
          <a:p>
            <a:pPr marL="0" indent="0">
              <a:buNone/>
            </a:pPr>
            <a:r>
              <a:rPr sz="2400" dirty="0">
                <a:latin typeface="Helvetica" panose="020B0604020202020204" pitchFamily="34" charset="0"/>
              </a:rPr>
              <a:t>Intelligent Mail</a:t>
            </a:r>
            <a:r>
              <a:rPr lang="en-US" sz="2400" baseline="30000" dirty="0">
                <a:latin typeface="Helvetica" panose="020B0604020202020204" pitchFamily="34" charset="0"/>
              </a:rPr>
              <a:t>®</a:t>
            </a:r>
            <a:r>
              <a:rPr sz="2400" dirty="0">
                <a:latin typeface="Helvetica" panose="020B0604020202020204" pitchFamily="34" charset="0"/>
              </a:rPr>
              <a:t> for Small Business (IMsb)</a:t>
            </a:r>
            <a:r>
              <a:rPr lang="en-US" sz="2400" dirty="0">
                <a:latin typeface="Helvetica" panose="020B0604020202020204" pitchFamily="34" charset="0"/>
              </a:rPr>
              <a:t> Tool</a:t>
            </a:r>
            <a:endParaRPr sz="2400" dirty="0">
              <a:latin typeface="Helvetica" panose="020B0604020202020204" pitchFamily="34" charset="0"/>
            </a:endParaRPr>
          </a:p>
        </p:txBody>
      </p:sp>
      <p:sp>
        <p:nvSpPr>
          <p:cNvPr id="28674" name="Title 3"/>
          <p:cNvSpPr>
            <a:spLocks noGrp="1"/>
          </p:cNvSpPr>
          <p:nvPr>
            <p:ph type="title" idx="4294967295"/>
          </p:nvPr>
        </p:nvSpPr>
        <p:spPr>
          <a:xfrm>
            <a:off x="1367992" y="2200930"/>
            <a:ext cx="4695074" cy="1083844"/>
          </a:xfrm>
        </p:spPr>
        <p:txBody>
          <a:bodyPr>
            <a:noAutofit/>
          </a:bodyPr>
          <a:lstStyle/>
          <a:p>
            <a:r>
              <a:rPr lang="en-US" sz="3200" dirty="0">
                <a:latin typeface="Helvetica" panose="020B0604020202020204" pitchFamily="34" charset="0"/>
              </a:rPr>
              <a:t>Mailing Made Easy for Small Business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A2FCCD-D90A-4D03-B890-5DC0BDEE0630}"/>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56"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C8199B-D2C9-4D64-BD7C-36742C645DD5}" type="slidenum">
              <a:rPr lang="en-US" smtClean="0">
                <a:solidFill>
                  <a:srgbClr val="000000"/>
                </a:solidFill>
                <a:latin typeface="Cambria" pitchFamily="18" charset="0"/>
                <a:cs typeface="Helvetica" panose="020B0604020202020204" pitchFamily="34" charset="0"/>
              </a:rPr>
              <a:pPr eaLnBrk="1" hangingPunct="1"/>
              <a:t>10</a:t>
            </a:fld>
            <a:endParaRPr lang="en-US" dirty="0">
              <a:solidFill>
                <a:srgbClr val="000000"/>
              </a:solidFill>
              <a:latin typeface="Cambria" pitchFamily="18" charset="0"/>
              <a:cs typeface="Helvetica" panose="020B0604020202020204" pitchFamily="34" charset="0"/>
            </a:endParaRPr>
          </a:p>
        </p:txBody>
      </p:sp>
      <p:sp>
        <p:nvSpPr>
          <p:cNvPr id="49154" name="Title 1"/>
          <p:cNvSpPr>
            <a:spLocks noGrp="1"/>
          </p:cNvSpPr>
          <p:nvPr>
            <p:ph type="title"/>
          </p:nvPr>
        </p:nvSpPr>
        <p:spPr>
          <a:xfrm>
            <a:off x="229019" y="162814"/>
            <a:ext cx="5202789" cy="651733"/>
          </a:xfrm>
        </p:spPr>
        <p:txBody>
          <a:bodyPr/>
          <a:lstStyle/>
          <a:p>
            <a:r>
              <a:rPr lang="en-US" dirty="0">
                <a:latin typeface="Helvetica" panose="020B0604020202020204" pitchFamily="34" charset="0"/>
              </a:rPr>
              <a:t>Service Type ID (STID) Information</a:t>
            </a:r>
          </a:p>
        </p:txBody>
      </p:sp>
      <p:sp>
        <p:nvSpPr>
          <p:cNvPr id="49155" name="Content Placeholder 2"/>
          <p:cNvSpPr>
            <a:spLocks noGrp="1"/>
          </p:cNvSpPr>
          <p:nvPr>
            <p:ph sz="half" idx="4294967295"/>
          </p:nvPr>
        </p:nvSpPr>
        <p:spPr>
          <a:xfrm>
            <a:off x="208604" y="1449453"/>
            <a:ext cx="2903818" cy="5027547"/>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pPr marL="0" indent="0">
              <a:buNone/>
            </a:pPr>
            <a:endParaRPr lang="en-US" sz="1200" b="1" dirty="0">
              <a:solidFill>
                <a:srgbClr val="FF0000"/>
              </a:solidFill>
              <a:latin typeface="Helvetica" panose="020B0604020202020204" pitchFamily="34" charset="0"/>
            </a:endParaRPr>
          </a:p>
          <a:p>
            <a:pPr marL="0" indent="0">
              <a:buNone/>
            </a:pPr>
            <a:r>
              <a:rPr lang="en-US" sz="2600" b="1" dirty="0">
                <a:solidFill>
                  <a:srgbClr val="FF0000"/>
                </a:solidFill>
                <a:latin typeface="Helvetica" panose="020B0604020202020204" pitchFamily="34" charset="0"/>
              </a:rPr>
              <a:t>Step 3</a:t>
            </a:r>
          </a:p>
          <a:p>
            <a:pPr marL="0" indent="0">
              <a:buNone/>
            </a:pPr>
            <a:r>
              <a:rPr lang="en-US" sz="1800" dirty="0">
                <a:latin typeface="Helvetica" panose="020B0604020202020204" pitchFamily="34" charset="0"/>
              </a:rPr>
              <a:t>Political Mailing &amp; Official Election Mail default to “No.” </a:t>
            </a:r>
          </a:p>
          <a:p>
            <a:pPr marL="0" indent="0">
              <a:buNone/>
            </a:pPr>
            <a:r>
              <a:rPr lang="en-US" sz="1800" dirty="0">
                <a:latin typeface="Helvetica" panose="020B0604020202020204" pitchFamily="34" charset="0"/>
              </a:rPr>
              <a:t>Informed Visibility Tracking defaults to “Yes.”</a:t>
            </a:r>
          </a:p>
          <a:p>
            <a:pPr marL="0" indent="0">
              <a:lnSpc>
                <a:spcPct val="120000"/>
              </a:lnSpc>
              <a:buNone/>
            </a:pPr>
            <a:r>
              <a:rPr lang="en-US" sz="1800" dirty="0"/>
              <a:t>S</a:t>
            </a:r>
            <a:r>
              <a:rPr sz="1800" dirty="0">
                <a:latin typeface="Helvetica" panose="020B0604020202020204" pitchFamily="34" charset="0"/>
              </a:rPr>
              <a:t>elect:</a:t>
            </a:r>
          </a:p>
          <a:p>
            <a:pPr lvl="1">
              <a:lnSpc>
                <a:spcPct val="120000"/>
              </a:lnSpc>
            </a:pPr>
            <a:r>
              <a:rPr lang="en-US" sz="1800" dirty="0">
                <a:latin typeface="Helvetica" panose="020B0604020202020204" pitchFamily="34" charset="0"/>
              </a:rPr>
              <a:t>Mail Class</a:t>
            </a:r>
            <a:endParaRPr sz="1800" dirty="0">
              <a:latin typeface="Helvetica" panose="020B0604020202020204" pitchFamily="34" charset="0"/>
            </a:endParaRPr>
          </a:p>
          <a:p>
            <a:pPr lvl="1">
              <a:lnSpc>
                <a:spcPct val="120000"/>
              </a:lnSpc>
            </a:pPr>
            <a:r>
              <a:rPr sz="1800" dirty="0">
                <a:latin typeface="Helvetica" panose="020B0604020202020204" pitchFamily="34" charset="0"/>
              </a:rPr>
              <a:t>Extra </a:t>
            </a:r>
            <a:r>
              <a:rPr lang="en-US" sz="1800" dirty="0">
                <a:latin typeface="Helvetica" panose="020B0604020202020204" pitchFamily="34" charset="0"/>
              </a:rPr>
              <a:t>S</a:t>
            </a:r>
            <a:r>
              <a:rPr sz="1800" dirty="0">
                <a:latin typeface="Helvetica" panose="020B0604020202020204" pitchFamily="34" charset="0"/>
              </a:rPr>
              <a:t>ervice </a:t>
            </a:r>
            <a:r>
              <a:rPr lang="en-US" sz="1800" dirty="0"/>
              <a:t>T</a:t>
            </a:r>
            <a:r>
              <a:rPr sz="1800" dirty="0">
                <a:latin typeface="Helvetica" panose="020B0604020202020204" pitchFamily="34" charset="0"/>
              </a:rPr>
              <a:t>ype</a:t>
            </a:r>
          </a:p>
          <a:p>
            <a:pPr lvl="2">
              <a:lnSpc>
                <a:spcPct val="120000"/>
              </a:lnSpc>
            </a:pPr>
            <a:r>
              <a:rPr lang="en-US" sz="1800" dirty="0">
                <a:latin typeface="Helvetica" panose="020B0604020202020204" pitchFamily="34" charset="0"/>
              </a:rPr>
              <a:t>How are you complying with </a:t>
            </a:r>
            <a:r>
              <a:rPr lang="en-US" sz="1800" dirty="0"/>
              <a:t>M</a:t>
            </a:r>
            <a:r>
              <a:rPr lang="en-US" sz="1800" dirty="0">
                <a:latin typeface="Helvetica" panose="020B0604020202020204" pitchFamily="34" charset="0"/>
              </a:rPr>
              <a:t>ove </a:t>
            </a:r>
            <a:r>
              <a:rPr lang="en-US" sz="1800" dirty="0"/>
              <a:t>U</a:t>
            </a:r>
            <a:r>
              <a:rPr lang="en-US" sz="1800" dirty="0">
                <a:latin typeface="Helvetica" panose="020B0604020202020204" pitchFamily="34" charset="0"/>
              </a:rPr>
              <a:t>pdate</a:t>
            </a:r>
            <a:r>
              <a:rPr lang="en-US" sz="1800" dirty="0"/>
              <a:t>?</a:t>
            </a:r>
            <a:endParaRPr sz="1800" dirty="0">
              <a:latin typeface="Helvetica" panose="020B0604020202020204" pitchFamily="34" charset="0"/>
            </a:endParaRPr>
          </a:p>
          <a:p>
            <a:pPr lvl="1">
              <a:lnSpc>
                <a:spcPct val="120000"/>
              </a:lnSpc>
            </a:pPr>
            <a:r>
              <a:rPr sz="1800" dirty="0">
                <a:latin typeface="Helvetica" panose="020B0604020202020204" pitchFamily="34" charset="0"/>
              </a:rPr>
              <a:t>Ancillary Service Endorsement</a:t>
            </a:r>
            <a:endParaRPr lang="en-US" sz="1800" dirty="0"/>
          </a:p>
          <a:p>
            <a:pPr marL="0" lvl="1" indent="0">
              <a:lnSpc>
                <a:spcPct val="120000"/>
              </a:lnSpc>
              <a:buNone/>
            </a:pPr>
            <a:br>
              <a:rPr lang="en-US" sz="1800" dirty="0"/>
            </a:br>
            <a:r>
              <a:rPr lang="en-US" sz="1800" dirty="0"/>
              <a:t>Selections will determine the STID for the mailing.</a:t>
            </a:r>
          </a:p>
          <a:p>
            <a:pPr marL="0" lvl="1" indent="0">
              <a:lnSpc>
                <a:spcPct val="120000"/>
              </a:lnSpc>
              <a:buNone/>
            </a:pPr>
            <a:endParaRPr sz="2300" dirty="0"/>
          </a:p>
        </p:txBody>
      </p:sp>
      <p:pic>
        <p:nvPicPr>
          <p:cNvPr id="8" name="Picture 7">
            <a:extLst>
              <a:ext uri="{FF2B5EF4-FFF2-40B4-BE49-F238E27FC236}">
                <a16:creationId xmlns:a16="http://schemas.microsoft.com/office/drawing/2014/main" id="{89149310-99D3-1E20-F583-427DA3E879C6}"/>
              </a:ext>
            </a:extLst>
          </p:cNvPr>
          <p:cNvPicPr>
            <a:picLocks noChangeAspect="1"/>
          </p:cNvPicPr>
          <p:nvPr/>
        </p:nvPicPr>
        <p:blipFill>
          <a:blip r:embed="rId3"/>
          <a:stretch>
            <a:fillRect/>
          </a:stretch>
        </p:blipFill>
        <p:spPr>
          <a:xfrm>
            <a:off x="3398040" y="2117567"/>
            <a:ext cx="8508341" cy="3566229"/>
          </a:xfrm>
          <a:prstGeom prst="rect">
            <a:avLst/>
          </a:prstGeom>
          <a:ln>
            <a:noFill/>
          </a:ln>
          <a:effectLst>
            <a:outerShdw blurRad="292100" dist="139700" dir="2700000" algn="tl" rotWithShape="0">
              <a:srgbClr val="333333">
                <a:alpha val="65000"/>
              </a:srgbClr>
            </a:outerShdw>
          </a:effectLst>
        </p:spPr>
      </p:pic>
      <p:sp>
        <p:nvSpPr>
          <p:cNvPr id="7" name="Rounded Rectangle 17">
            <a:extLst>
              <a:ext uri="{FF2B5EF4-FFF2-40B4-BE49-F238E27FC236}">
                <a16:creationId xmlns:a16="http://schemas.microsoft.com/office/drawing/2014/main" id="{79001CFD-4EC3-4A23-B3E4-8044BB5BFA19}"/>
              </a:ext>
            </a:extLst>
          </p:cNvPr>
          <p:cNvSpPr/>
          <p:nvPr/>
        </p:nvSpPr>
        <p:spPr>
          <a:xfrm flipV="1">
            <a:off x="9265920" y="5379720"/>
            <a:ext cx="495299" cy="1905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9" name="TextBox 8">
            <a:extLst>
              <a:ext uri="{FF2B5EF4-FFF2-40B4-BE49-F238E27FC236}">
                <a16:creationId xmlns:a16="http://schemas.microsoft.com/office/drawing/2014/main" id="{8E63A094-596E-7AA5-3B4C-D9190EEFFC54}"/>
              </a:ext>
            </a:extLst>
          </p:cNvPr>
          <p:cNvSpPr txBox="1"/>
          <p:nvPr/>
        </p:nvSpPr>
        <p:spPr>
          <a:xfrm>
            <a:off x="7874000" y="5816489"/>
            <a:ext cx="3108543" cy="369332"/>
          </a:xfrm>
          <a:prstGeom prst="rect">
            <a:avLst/>
          </a:prstGeom>
          <a:noFill/>
        </p:spPr>
        <p:txBody>
          <a:bodyPr wrap="none" rtlCol="0">
            <a:spAutoFit/>
          </a:bodyPr>
          <a:lstStyle/>
          <a:p>
            <a:r>
              <a:rPr lang="en-US" b="1" dirty="0">
                <a:solidFill>
                  <a:srgbClr val="FF0000"/>
                </a:solidFill>
                <a:latin typeface="Helvetica" panose="020B0604020202020204" pitchFamily="34" charset="0"/>
              </a:rPr>
              <a:t>Click Continue to proceed.</a:t>
            </a:r>
          </a:p>
        </p:txBody>
      </p:sp>
      <p:sp>
        <p:nvSpPr>
          <p:cNvPr id="2" name="TextBox 1">
            <a:extLst>
              <a:ext uri="{FF2B5EF4-FFF2-40B4-BE49-F238E27FC236}">
                <a16:creationId xmlns:a16="http://schemas.microsoft.com/office/drawing/2014/main" id="{55856BCD-FC6B-FD0A-DC2C-74F09F6E76AB}"/>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D349-2D6B-4452-811C-4541150D1CD3}"/>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80"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2526AB-803E-411F-A96E-83A080D9EB94}" type="slidenum">
              <a:rPr lang="en-US" smtClean="0">
                <a:solidFill>
                  <a:srgbClr val="000000"/>
                </a:solidFill>
                <a:latin typeface="Cambria" pitchFamily="18" charset="0"/>
                <a:cs typeface="Helvetica" panose="020B0604020202020204" pitchFamily="34" charset="0"/>
              </a:rPr>
              <a:pPr eaLnBrk="1" hangingPunct="1"/>
              <a:t>11</a:t>
            </a:fld>
            <a:endParaRPr lang="en-US" dirty="0">
              <a:solidFill>
                <a:srgbClr val="000000"/>
              </a:solidFill>
              <a:latin typeface="Cambria" pitchFamily="18" charset="0"/>
              <a:cs typeface="Helvetica" panose="020B0604020202020204" pitchFamily="34" charset="0"/>
            </a:endParaRPr>
          </a:p>
        </p:txBody>
      </p:sp>
      <p:sp>
        <p:nvSpPr>
          <p:cNvPr id="50178" name="Title 1"/>
          <p:cNvSpPr>
            <a:spLocks noGrp="1"/>
          </p:cNvSpPr>
          <p:nvPr>
            <p:ph type="title"/>
          </p:nvPr>
        </p:nvSpPr>
        <p:spPr>
          <a:xfrm>
            <a:off x="229020" y="150288"/>
            <a:ext cx="4038600" cy="651733"/>
          </a:xfrm>
        </p:spPr>
        <p:txBody>
          <a:bodyPr/>
          <a:lstStyle/>
          <a:p>
            <a:r>
              <a:rPr lang="en-US" dirty="0">
                <a:latin typeface="Helvetica" panose="020B0604020202020204" pitchFamily="34" charset="0"/>
              </a:rPr>
              <a:t>Mailpiece Information</a:t>
            </a:r>
          </a:p>
        </p:txBody>
      </p:sp>
      <p:sp>
        <p:nvSpPr>
          <p:cNvPr id="50179" name="Content Placeholder 2"/>
          <p:cNvSpPr>
            <a:spLocks noGrp="1"/>
          </p:cNvSpPr>
          <p:nvPr>
            <p:ph sz="half" idx="4294967295"/>
          </p:nvPr>
        </p:nvSpPr>
        <p:spPr>
          <a:xfrm>
            <a:off x="172831" y="1801015"/>
            <a:ext cx="4150977" cy="4010120"/>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buNone/>
            </a:pPr>
            <a:r>
              <a:rPr lang="en-US" sz="2400" b="1" dirty="0">
                <a:solidFill>
                  <a:srgbClr val="FF0000"/>
                </a:solidFill>
              </a:rPr>
              <a:t>Step 4</a:t>
            </a:r>
          </a:p>
          <a:p>
            <a:pPr marL="0" indent="0">
              <a:buNone/>
            </a:pPr>
            <a:r>
              <a:rPr lang="en-US" sz="2000" b="1" dirty="0"/>
              <a:t>Enter the mail piece information:</a:t>
            </a:r>
          </a:p>
          <a:p>
            <a:r>
              <a:rPr sz="2000" dirty="0">
                <a:latin typeface="Helvetica" panose="020B0604020202020204" pitchFamily="34" charset="0"/>
              </a:rPr>
              <a:t>Processing Category</a:t>
            </a:r>
          </a:p>
          <a:p>
            <a:r>
              <a:rPr sz="2000" dirty="0">
                <a:latin typeface="Helvetica" panose="020B0604020202020204" pitchFamily="34" charset="0"/>
              </a:rPr>
              <a:t>Size of mailpiece</a:t>
            </a:r>
          </a:p>
          <a:p>
            <a:r>
              <a:rPr sz="2000" dirty="0">
                <a:latin typeface="Helvetica" panose="020B0604020202020204" pitchFamily="34" charset="0"/>
              </a:rPr>
              <a:t>Thickness of 50 pieces stacked</a:t>
            </a:r>
          </a:p>
          <a:p>
            <a:r>
              <a:rPr sz="2000" dirty="0">
                <a:latin typeface="Helvetica" panose="020B0604020202020204" pitchFamily="34" charset="0"/>
              </a:rPr>
              <a:t>Single piece weight in ounces</a:t>
            </a:r>
          </a:p>
          <a:p>
            <a:r>
              <a:rPr sz="2000" dirty="0">
                <a:latin typeface="Helvetica" panose="020B0604020202020204" pitchFamily="34" charset="0"/>
              </a:rPr>
              <a:t>Date </a:t>
            </a:r>
            <a:r>
              <a:rPr lang="en-US" sz="2000" dirty="0">
                <a:latin typeface="Helvetica" panose="020B0604020202020204" pitchFamily="34" charset="0"/>
              </a:rPr>
              <a:t>expected to present </a:t>
            </a:r>
            <a:r>
              <a:rPr sz="2000" dirty="0">
                <a:latin typeface="Helvetica" panose="020B0604020202020204" pitchFamily="34" charset="0"/>
              </a:rPr>
              <a:t>the mail</a:t>
            </a:r>
            <a:r>
              <a:rPr lang="en-US" sz="2000" dirty="0">
                <a:latin typeface="Helvetica" panose="020B0604020202020204" pitchFamily="34" charset="0"/>
              </a:rPr>
              <a:t> at the BMEU</a:t>
            </a:r>
            <a:endParaRPr sz="2000" dirty="0">
              <a:latin typeface="Helvetica" panose="020B0604020202020204" pitchFamily="34" charset="0"/>
            </a:endParaRPr>
          </a:p>
          <a:p>
            <a:r>
              <a:rPr sz="2000" dirty="0">
                <a:latin typeface="Helvetica" panose="020B0604020202020204" pitchFamily="34" charset="0"/>
              </a:rPr>
              <a:t>Approx. # of total pieces</a:t>
            </a:r>
          </a:p>
        </p:txBody>
      </p:sp>
      <p:pic>
        <p:nvPicPr>
          <p:cNvPr id="4" name="Picture 3">
            <a:extLst>
              <a:ext uri="{FF2B5EF4-FFF2-40B4-BE49-F238E27FC236}">
                <a16:creationId xmlns:a16="http://schemas.microsoft.com/office/drawing/2014/main" id="{2D056005-7E5D-89E0-3590-E5230DC36AA1}"/>
              </a:ext>
            </a:extLst>
          </p:cNvPr>
          <p:cNvPicPr>
            <a:picLocks noChangeAspect="1"/>
          </p:cNvPicPr>
          <p:nvPr/>
        </p:nvPicPr>
        <p:blipFill>
          <a:blip r:embed="rId3"/>
          <a:stretch>
            <a:fillRect/>
          </a:stretch>
        </p:blipFill>
        <p:spPr>
          <a:xfrm>
            <a:off x="4564572" y="1770497"/>
            <a:ext cx="7454597" cy="4511769"/>
          </a:xfrm>
          <a:prstGeom prst="rect">
            <a:avLst/>
          </a:prstGeom>
          <a:ln>
            <a:noFill/>
          </a:ln>
          <a:effectLst>
            <a:outerShdw blurRad="292100" dist="139700" dir="2700000" algn="tl" rotWithShape="0">
              <a:srgbClr val="333333">
                <a:alpha val="65000"/>
              </a:srgbClr>
            </a:outerShdw>
          </a:effectLst>
        </p:spPr>
      </p:pic>
      <p:sp>
        <p:nvSpPr>
          <p:cNvPr id="7" name="Rounded Rectangle 17">
            <a:extLst>
              <a:ext uri="{FF2B5EF4-FFF2-40B4-BE49-F238E27FC236}">
                <a16:creationId xmlns:a16="http://schemas.microsoft.com/office/drawing/2014/main" id="{4051F8F6-C113-43A3-968E-6B7DD91AE456}"/>
              </a:ext>
            </a:extLst>
          </p:cNvPr>
          <p:cNvSpPr/>
          <p:nvPr/>
        </p:nvSpPr>
        <p:spPr>
          <a:xfrm>
            <a:off x="9569450" y="6038850"/>
            <a:ext cx="419100" cy="1587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5" name="TextBox 4">
            <a:extLst>
              <a:ext uri="{FF2B5EF4-FFF2-40B4-BE49-F238E27FC236}">
                <a16:creationId xmlns:a16="http://schemas.microsoft.com/office/drawing/2014/main" id="{29397CB7-9E98-CA8B-4355-8683C83E4862}"/>
              </a:ext>
            </a:extLst>
          </p:cNvPr>
          <p:cNvSpPr txBox="1"/>
          <p:nvPr/>
        </p:nvSpPr>
        <p:spPr>
          <a:xfrm>
            <a:off x="8015178" y="6352143"/>
            <a:ext cx="3108543" cy="369332"/>
          </a:xfrm>
          <a:prstGeom prst="rect">
            <a:avLst/>
          </a:prstGeom>
          <a:noFill/>
        </p:spPr>
        <p:txBody>
          <a:bodyPr wrap="none" rtlCol="0">
            <a:spAutoFit/>
          </a:bodyPr>
          <a:lstStyle/>
          <a:p>
            <a:r>
              <a:rPr lang="en-US" b="1" dirty="0">
                <a:solidFill>
                  <a:srgbClr val="FF0000"/>
                </a:solidFill>
                <a:latin typeface="Helvetica" panose="020B0604020202020204" pitchFamily="34" charset="0"/>
              </a:rPr>
              <a:t>Click Continue to proceed.</a:t>
            </a:r>
          </a:p>
        </p:txBody>
      </p:sp>
      <p:sp>
        <p:nvSpPr>
          <p:cNvPr id="2" name="TextBox 1">
            <a:extLst>
              <a:ext uri="{FF2B5EF4-FFF2-40B4-BE49-F238E27FC236}">
                <a16:creationId xmlns:a16="http://schemas.microsoft.com/office/drawing/2014/main" id="{30A27DB4-79E5-AD5D-CE10-0A13D18B5261}"/>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56BF1EE-A781-4E45-8625-76EF5F2B875F}"/>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04" name="Slide Number Placeholder 4"/>
          <p:cNvSpPr>
            <a:spLocks noGrp="1"/>
          </p:cNvSpPr>
          <p:nvPr>
            <p:ph type="sldNum" sz="quarter" idx="12"/>
          </p:nvPr>
        </p:nvSpPr>
        <p:spPr>
          <a:xfrm>
            <a:off x="8803112" y="6464636"/>
            <a:ext cx="2743200" cy="365125"/>
          </a:xfr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0215A9E-DE4B-4383-9381-7B4368B86039}" type="slidenum">
              <a:rPr lang="en-US" smtClean="0">
                <a:solidFill>
                  <a:srgbClr val="000000"/>
                </a:solidFill>
                <a:latin typeface="Cambria" pitchFamily="18" charset="0"/>
                <a:cs typeface="Helvetica" panose="020B0604020202020204" pitchFamily="34" charset="0"/>
              </a:rPr>
              <a:pPr eaLnBrk="1" hangingPunct="1"/>
              <a:t>12</a:t>
            </a:fld>
            <a:endParaRPr lang="en-US" dirty="0">
              <a:solidFill>
                <a:srgbClr val="000000"/>
              </a:solidFill>
              <a:latin typeface="Cambria" pitchFamily="18" charset="0"/>
              <a:cs typeface="Helvetica" panose="020B0604020202020204" pitchFamily="34" charset="0"/>
            </a:endParaRPr>
          </a:p>
        </p:txBody>
      </p:sp>
      <p:sp>
        <p:nvSpPr>
          <p:cNvPr id="51203" name="Content Placeholder 2"/>
          <p:cNvSpPr>
            <a:spLocks noGrp="1"/>
          </p:cNvSpPr>
          <p:nvPr>
            <p:ph sz="half" idx="4294967295"/>
          </p:nvPr>
        </p:nvSpPr>
        <p:spPr>
          <a:xfrm>
            <a:off x="132149" y="1331912"/>
            <a:ext cx="5560442" cy="5047872"/>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buNone/>
            </a:pPr>
            <a:endParaRPr lang="en-US" sz="2400" b="1" dirty="0">
              <a:solidFill>
                <a:srgbClr val="FF0000"/>
              </a:solidFill>
              <a:latin typeface="Helvetica" panose="020B0604020202020204" pitchFamily="34" charset="0"/>
            </a:endParaRPr>
          </a:p>
          <a:p>
            <a:pPr marL="0" indent="0">
              <a:buNone/>
            </a:pPr>
            <a:r>
              <a:rPr lang="en-US" sz="2400" b="1" dirty="0">
                <a:solidFill>
                  <a:srgbClr val="FF0000"/>
                </a:solidFill>
                <a:latin typeface="Helvetica" panose="020B0604020202020204" pitchFamily="34" charset="0"/>
              </a:rPr>
              <a:t>Step 5 </a:t>
            </a:r>
          </a:p>
          <a:p>
            <a:pPr marL="0" indent="0">
              <a:buNone/>
            </a:pPr>
            <a:endParaRPr lang="en-US" sz="800" b="1" dirty="0">
              <a:solidFill>
                <a:srgbClr val="FF0000"/>
              </a:solidFill>
            </a:endParaRPr>
          </a:p>
          <a:p>
            <a:pPr marL="0" indent="0">
              <a:buNone/>
            </a:pPr>
            <a:r>
              <a:rPr lang="en-US" sz="2400" b="1" dirty="0">
                <a:latin typeface="Helvetica" panose="020B0604020202020204" pitchFamily="34" charset="0"/>
              </a:rPr>
              <a:t>Additional Mailing Options</a:t>
            </a:r>
          </a:p>
          <a:p>
            <a:r>
              <a:rPr lang="en-US" sz="2000" dirty="0">
                <a:latin typeface="Helvetica" panose="020B0604020202020204" pitchFamily="34" charset="0"/>
              </a:rPr>
              <a:t>Destination Entry Discount – </a:t>
            </a:r>
            <a:r>
              <a:rPr lang="en-US" sz="2000" dirty="0">
                <a:solidFill>
                  <a:srgbClr val="002060"/>
                </a:solidFill>
                <a:latin typeface="Helvetica" panose="020B0604020202020204" pitchFamily="34" charset="0"/>
              </a:rPr>
              <a:t>DSCF or None</a:t>
            </a:r>
            <a:endParaRPr sz="2000" dirty="0">
              <a:solidFill>
                <a:srgbClr val="002060"/>
              </a:solidFill>
              <a:latin typeface="Helvetica" panose="020B0604020202020204" pitchFamily="34" charset="0"/>
            </a:endParaRPr>
          </a:p>
          <a:p>
            <a:r>
              <a:rPr sz="2000" dirty="0">
                <a:latin typeface="Helvetica" panose="020B0604020202020204" pitchFamily="34" charset="0"/>
              </a:rPr>
              <a:t>Move Update </a:t>
            </a:r>
            <a:r>
              <a:rPr lang="en-US" sz="2000" dirty="0">
                <a:latin typeface="Helvetica" panose="020B0604020202020204" pitchFamily="34" charset="0"/>
              </a:rPr>
              <a:t>Method</a:t>
            </a:r>
            <a:r>
              <a:rPr sz="2000" dirty="0">
                <a:latin typeface="Helvetica" panose="020B0604020202020204" pitchFamily="34" charset="0"/>
              </a:rPr>
              <a:t>: </a:t>
            </a:r>
          </a:p>
          <a:p>
            <a:pPr lvl="1"/>
            <a:r>
              <a:rPr lang="en-US" sz="2000" dirty="0">
                <a:solidFill>
                  <a:srgbClr val="002060"/>
                </a:solidFill>
              </a:rPr>
              <a:t>Select</a:t>
            </a:r>
            <a:r>
              <a:rPr sz="2000" dirty="0">
                <a:solidFill>
                  <a:srgbClr val="002060"/>
                </a:solidFill>
                <a:latin typeface="Helvetica" panose="020B0604020202020204" pitchFamily="34" charset="0"/>
              </a:rPr>
              <a:t> method used to meet the Move Update requirement</a:t>
            </a:r>
          </a:p>
          <a:p>
            <a:r>
              <a:rPr lang="en-US" sz="2000" dirty="0">
                <a:latin typeface="Helvetica" panose="020B0604020202020204" pitchFamily="34" charset="0"/>
              </a:rPr>
              <a:t>Price Category – </a:t>
            </a:r>
            <a:r>
              <a:rPr sz="2000" dirty="0">
                <a:solidFill>
                  <a:srgbClr val="002060"/>
                </a:solidFill>
                <a:latin typeface="Helvetica" panose="020B0604020202020204" pitchFamily="34" charset="0"/>
              </a:rPr>
              <a:t>Regular or Non</a:t>
            </a:r>
            <a:r>
              <a:rPr lang="en-US" sz="2000" dirty="0">
                <a:solidFill>
                  <a:srgbClr val="002060"/>
                </a:solidFill>
              </a:rPr>
              <a:t>p</a:t>
            </a:r>
            <a:r>
              <a:rPr sz="2000" dirty="0">
                <a:solidFill>
                  <a:srgbClr val="002060"/>
                </a:solidFill>
                <a:latin typeface="Helvetica" panose="020B0604020202020204" pitchFamily="34" charset="0"/>
              </a:rPr>
              <a:t>rofit</a:t>
            </a:r>
          </a:p>
          <a:p>
            <a:r>
              <a:rPr lang="en-US" sz="2000" dirty="0"/>
              <a:t>Does the m</a:t>
            </a:r>
            <a:r>
              <a:rPr lang="en-US" sz="2000" dirty="0">
                <a:latin typeface="Helvetica" panose="020B0604020202020204" pitchFamily="34" charset="0"/>
              </a:rPr>
              <a:t>ailing contain windowed envelopes or windowed flats? </a:t>
            </a:r>
            <a:r>
              <a:rPr lang="en-US" sz="2000" dirty="0">
                <a:solidFill>
                  <a:srgbClr val="002060"/>
                </a:solidFill>
              </a:rPr>
              <a:t>Yes or No</a:t>
            </a:r>
          </a:p>
          <a:p>
            <a:r>
              <a:rPr lang="en-US" sz="2000" dirty="0"/>
              <a:t>Does the Mailing contain a Business       Reply Mail enclosure? </a:t>
            </a:r>
            <a:r>
              <a:rPr lang="en-US" sz="2000" dirty="0">
                <a:solidFill>
                  <a:srgbClr val="002060"/>
                </a:solidFill>
              </a:rPr>
              <a:t>Yes or No</a:t>
            </a:r>
          </a:p>
        </p:txBody>
      </p:sp>
      <p:sp>
        <p:nvSpPr>
          <p:cNvPr id="17" name="Title 1">
            <a:extLst>
              <a:ext uri="{FF2B5EF4-FFF2-40B4-BE49-F238E27FC236}">
                <a16:creationId xmlns:a16="http://schemas.microsoft.com/office/drawing/2014/main" id="{14626FAF-2415-4A7D-85A0-12190A9AF8C0}"/>
              </a:ext>
            </a:extLst>
          </p:cNvPr>
          <p:cNvSpPr txBox="1">
            <a:spLocks/>
          </p:cNvSpPr>
          <p:nvPr/>
        </p:nvSpPr>
        <p:spPr>
          <a:xfrm>
            <a:off x="169681" y="95755"/>
            <a:ext cx="4722829" cy="941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chemeClr val="bg1"/>
                </a:solidFill>
                <a:latin typeface="Helvetica" charset="0"/>
                <a:ea typeface="Helvetica" charset="0"/>
                <a:cs typeface="Helvetica" charset="0"/>
              </a:defRPr>
            </a:lvl1pPr>
          </a:lstStyle>
          <a:p>
            <a:r>
              <a:rPr lang="en-US" dirty="0">
                <a:latin typeface="Helvetica" panose="020B0604020202020204" pitchFamily="34" charset="0"/>
              </a:rPr>
              <a:t>Additional Mailing Options and Return Address</a:t>
            </a:r>
            <a:endParaRPr lang="en-US" dirty="0"/>
          </a:p>
        </p:txBody>
      </p:sp>
      <p:pic>
        <p:nvPicPr>
          <p:cNvPr id="4" name="Picture 3">
            <a:extLst>
              <a:ext uri="{FF2B5EF4-FFF2-40B4-BE49-F238E27FC236}">
                <a16:creationId xmlns:a16="http://schemas.microsoft.com/office/drawing/2014/main" id="{749DFA64-7B30-CEE6-EBC9-7D06C04538A6}"/>
              </a:ext>
            </a:extLst>
          </p:cNvPr>
          <p:cNvPicPr>
            <a:picLocks noChangeAspect="1"/>
          </p:cNvPicPr>
          <p:nvPr/>
        </p:nvPicPr>
        <p:blipFill>
          <a:blip r:embed="rId3"/>
          <a:stretch>
            <a:fillRect/>
          </a:stretch>
        </p:blipFill>
        <p:spPr>
          <a:xfrm>
            <a:off x="5435600" y="2467695"/>
            <a:ext cx="6624251" cy="3436217"/>
          </a:xfrm>
          <a:prstGeom prst="rect">
            <a:avLst/>
          </a:prstGeom>
          <a:ln>
            <a:noFill/>
          </a:ln>
          <a:effectLst>
            <a:outerShdw blurRad="292100" dist="139700" dir="2700000" algn="tl" rotWithShape="0">
              <a:srgbClr val="333333">
                <a:alpha val="65000"/>
              </a:srgbClr>
            </a:outerShdw>
          </a:effectLst>
        </p:spPr>
      </p:pic>
      <p:sp>
        <p:nvSpPr>
          <p:cNvPr id="6" name="Rounded Rectangle 17">
            <a:extLst>
              <a:ext uri="{FF2B5EF4-FFF2-40B4-BE49-F238E27FC236}">
                <a16:creationId xmlns:a16="http://schemas.microsoft.com/office/drawing/2014/main" id="{595CB0BB-BB6A-09A7-B968-4AE875F3E2FF}"/>
              </a:ext>
            </a:extLst>
          </p:cNvPr>
          <p:cNvSpPr/>
          <p:nvPr/>
        </p:nvSpPr>
        <p:spPr>
          <a:xfrm>
            <a:off x="9944100" y="5708648"/>
            <a:ext cx="426244" cy="1682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TextBox 6">
            <a:extLst>
              <a:ext uri="{FF2B5EF4-FFF2-40B4-BE49-F238E27FC236}">
                <a16:creationId xmlns:a16="http://schemas.microsoft.com/office/drawing/2014/main" id="{24AFA94E-9CC6-8D4F-0F21-00BD3DCD17AE}"/>
              </a:ext>
            </a:extLst>
          </p:cNvPr>
          <p:cNvSpPr txBox="1"/>
          <p:nvPr/>
        </p:nvSpPr>
        <p:spPr>
          <a:xfrm>
            <a:off x="8437769" y="6010452"/>
            <a:ext cx="3108543" cy="369332"/>
          </a:xfrm>
          <a:prstGeom prst="rect">
            <a:avLst/>
          </a:prstGeom>
          <a:noFill/>
        </p:spPr>
        <p:txBody>
          <a:bodyPr wrap="none" rtlCol="0">
            <a:spAutoFit/>
          </a:bodyPr>
          <a:lstStyle/>
          <a:p>
            <a:r>
              <a:rPr lang="en-US" b="1" dirty="0">
                <a:solidFill>
                  <a:srgbClr val="FF0000"/>
                </a:solidFill>
                <a:latin typeface="Helvetica" panose="020B0604020202020204" pitchFamily="34" charset="0"/>
              </a:rPr>
              <a:t>Click Continue to proceed.</a:t>
            </a:r>
          </a:p>
        </p:txBody>
      </p:sp>
      <p:sp>
        <p:nvSpPr>
          <p:cNvPr id="2" name="TextBox 1">
            <a:extLst>
              <a:ext uri="{FF2B5EF4-FFF2-40B4-BE49-F238E27FC236}">
                <a16:creationId xmlns:a16="http://schemas.microsoft.com/office/drawing/2014/main" id="{D629AA98-96B1-8A9E-9B4F-B231D302A599}"/>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A0A32D-FFD5-417C-99A2-6C2157681E52}"/>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27"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06E0463-42C7-494D-B4FF-84A903B4803D}" type="slidenum">
              <a:rPr lang="en-US" smtClean="0">
                <a:solidFill>
                  <a:srgbClr val="000000"/>
                </a:solidFill>
                <a:latin typeface="Cambria" pitchFamily="18" charset="0"/>
                <a:cs typeface="Helvetica" panose="020B0604020202020204" pitchFamily="34" charset="0"/>
              </a:rPr>
              <a:pPr eaLnBrk="1" hangingPunct="1"/>
              <a:t>13</a:t>
            </a:fld>
            <a:endParaRPr lang="en-US" dirty="0">
              <a:solidFill>
                <a:srgbClr val="000000"/>
              </a:solidFill>
              <a:latin typeface="Cambria" pitchFamily="18" charset="0"/>
              <a:cs typeface="Helvetica" panose="020B0604020202020204" pitchFamily="34" charset="0"/>
            </a:endParaRPr>
          </a:p>
        </p:txBody>
      </p:sp>
      <p:sp>
        <p:nvSpPr>
          <p:cNvPr id="52226" name="Title 1"/>
          <p:cNvSpPr>
            <a:spLocks noGrp="1"/>
          </p:cNvSpPr>
          <p:nvPr>
            <p:ph type="title"/>
          </p:nvPr>
        </p:nvSpPr>
        <p:spPr/>
        <p:txBody>
          <a:bodyPr>
            <a:noAutofit/>
          </a:bodyPr>
          <a:lstStyle/>
          <a:p>
            <a:r>
              <a:rPr lang="en-US" dirty="0">
                <a:latin typeface="Helvetica" panose="020B0604020202020204" pitchFamily="34" charset="0"/>
              </a:rPr>
              <a:t>Review and Confirm Job Selections</a:t>
            </a:r>
            <a:endParaRPr lang="en-US" dirty="0"/>
          </a:p>
        </p:txBody>
      </p:sp>
      <p:sp>
        <p:nvSpPr>
          <p:cNvPr id="3" name="TextBox 2"/>
          <p:cNvSpPr txBox="1"/>
          <p:nvPr/>
        </p:nvSpPr>
        <p:spPr>
          <a:xfrm>
            <a:off x="8057530" y="6263900"/>
            <a:ext cx="2869119" cy="369332"/>
          </a:xfrm>
          <a:prstGeom prst="rect">
            <a:avLst/>
          </a:prstGeom>
          <a:noFill/>
        </p:spPr>
        <p:txBody>
          <a:bodyPr wrap="none" rtlCol="0">
            <a:spAutoFit/>
          </a:bodyPr>
          <a:lstStyle/>
          <a:p>
            <a:r>
              <a:rPr lang="en-US" b="1" dirty="0">
                <a:solidFill>
                  <a:srgbClr val="FF0000"/>
                </a:solidFill>
                <a:latin typeface="Helvetica" panose="020B0604020202020204" pitchFamily="34" charset="0"/>
              </a:rPr>
              <a:t>Click Accept to proceed.</a:t>
            </a:r>
          </a:p>
        </p:txBody>
      </p:sp>
      <p:pic>
        <p:nvPicPr>
          <p:cNvPr id="6" name="Picture 5">
            <a:extLst>
              <a:ext uri="{FF2B5EF4-FFF2-40B4-BE49-F238E27FC236}">
                <a16:creationId xmlns:a16="http://schemas.microsoft.com/office/drawing/2014/main" id="{B2306125-EDB3-67CB-7763-D91F1F4069CD}"/>
              </a:ext>
            </a:extLst>
          </p:cNvPr>
          <p:cNvPicPr>
            <a:picLocks noChangeAspect="1"/>
          </p:cNvPicPr>
          <p:nvPr/>
        </p:nvPicPr>
        <p:blipFill>
          <a:blip r:embed="rId3"/>
          <a:stretch>
            <a:fillRect/>
          </a:stretch>
        </p:blipFill>
        <p:spPr>
          <a:xfrm>
            <a:off x="4243765" y="879426"/>
            <a:ext cx="6549644" cy="1240912"/>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A93F24A-F5A7-C257-5F1A-2F24E2B308DC}"/>
              </a:ext>
            </a:extLst>
          </p:cNvPr>
          <p:cNvPicPr>
            <a:picLocks noChangeAspect="1"/>
          </p:cNvPicPr>
          <p:nvPr/>
        </p:nvPicPr>
        <p:blipFill>
          <a:blip r:embed="rId4"/>
          <a:stretch>
            <a:fillRect/>
          </a:stretch>
        </p:blipFill>
        <p:spPr>
          <a:xfrm>
            <a:off x="4243765" y="2156814"/>
            <a:ext cx="6549644" cy="3948367"/>
          </a:xfrm>
          <a:prstGeom prst="rect">
            <a:avLst/>
          </a:prstGeom>
          <a:ln>
            <a:noFill/>
          </a:ln>
          <a:effectLst>
            <a:outerShdw blurRad="292100" dist="139700" dir="2700000" algn="tl" rotWithShape="0">
              <a:srgbClr val="333333">
                <a:alpha val="65000"/>
              </a:srgbClr>
            </a:outerShdw>
          </a:effectLst>
        </p:spPr>
      </p:pic>
      <p:sp>
        <p:nvSpPr>
          <p:cNvPr id="2" name="Rounded Rectangle 1"/>
          <p:cNvSpPr/>
          <p:nvPr/>
        </p:nvSpPr>
        <p:spPr>
          <a:xfrm>
            <a:off x="9319309" y="5911728"/>
            <a:ext cx="345563" cy="1455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4" name="Rectangle 3">
            <a:extLst>
              <a:ext uri="{FF2B5EF4-FFF2-40B4-BE49-F238E27FC236}">
                <a16:creationId xmlns:a16="http://schemas.microsoft.com/office/drawing/2014/main" id="{22147ED1-2467-447B-82F5-0AD2771BB4DD}"/>
              </a:ext>
            </a:extLst>
          </p:cNvPr>
          <p:cNvSpPr/>
          <p:nvPr/>
        </p:nvSpPr>
        <p:spPr>
          <a:xfrm>
            <a:off x="507081" y="2117792"/>
            <a:ext cx="3144600" cy="310854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rgbClr val="FF0000"/>
                </a:solidFill>
                <a:latin typeface="Helvetica" panose="020B0604020202020204" pitchFamily="34" charset="0"/>
              </a:rPr>
              <a:t>Step 6 </a:t>
            </a:r>
            <a:br>
              <a:rPr lang="en-US" sz="2400" b="1" dirty="0">
                <a:solidFill>
                  <a:srgbClr val="FF0000"/>
                </a:solidFill>
                <a:latin typeface="Helvetica" panose="020B0604020202020204" pitchFamily="34" charset="0"/>
              </a:rPr>
            </a:br>
            <a:r>
              <a:rPr lang="en-US" sz="2400" b="1" dirty="0">
                <a:latin typeface="Helvetica" panose="020B0604020202020204" pitchFamily="34" charset="0"/>
              </a:rPr>
              <a:t>Review and Confirm Job Selections</a:t>
            </a:r>
          </a:p>
          <a:p>
            <a:endParaRPr lang="en-US" sz="2400" b="1" dirty="0">
              <a:solidFill>
                <a:srgbClr val="FF0000"/>
              </a:solidFill>
              <a:latin typeface="Helvetica" panose="020B0604020202020204" pitchFamily="34" charset="0"/>
            </a:endParaRPr>
          </a:p>
          <a:p>
            <a:r>
              <a:rPr lang="en-US" sz="2000" dirty="0">
                <a:latin typeface="Helvetica" panose="020B0604020202020204" pitchFamily="34" charset="0"/>
              </a:rPr>
              <a:t>Review all previous selections, making revisions if necessary,  and click </a:t>
            </a:r>
            <a:r>
              <a:rPr lang="en-US" sz="2000" b="1" dirty="0">
                <a:latin typeface="Helvetica" panose="020B0604020202020204" pitchFamily="34" charset="0"/>
              </a:rPr>
              <a:t>Accept</a:t>
            </a:r>
            <a:r>
              <a:rPr lang="en-US" sz="2000" dirty="0">
                <a:latin typeface="Helvetica" panose="020B0604020202020204" pitchFamily="34" charset="0"/>
              </a:rPr>
              <a:t> to continue creating the job.</a:t>
            </a:r>
            <a:endParaRPr lang="en-US" sz="2000" dirty="0"/>
          </a:p>
        </p:txBody>
      </p:sp>
      <p:sp>
        <p:nvSpPr>
          <p:cNvPr id="5" name="TextBox 4">
            <a:extLst>
              <a:ext uri="{FF2B5EF4-FFF2-40B4-BE49-F238E27FC236}">
                <a16:creationId xmlns:a16="http://schemas.microsoft.com/office/drawing/2014/main" id="{8CE36482-DF1F-98FC-3444-37CB327AAAD5}"/>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758A7A-098C-4C33-B98F-2EFC20D6AE46}"/>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E41337B5-7D1E-4726-8614-EE457AD46376}" type="slidenum">
              <a:rPr lang="en-US" smtClean="0"/>
              <a:pPr>
                <a:defRPr/>
              </a:pPr>
              <a:t>14</a:t>
            </a:fld>
            <a:endParaRPr lang="en-US" dirty="0"/>
          </a:p>
        </p:txBody>
      </p:sp>
      <p:sp>
        <p:nvSpPr>
          <p:cNvPr id="2" name="Title 1"/>
          <p:cNvSpPr>
            <a:spLocks noGrp="1"/>
          </p:cNvSpPr>
          <p:nvPr>
            <p:ph type="title"/>
          </p:nvPr>
        </p:nvSpPr>
        <p:spPr>
          <a:xfrm>
            <a:off x="229020" y="150288"/>
            <a:ext cx="4380557" cy="651733"/>
          </a:xfrm>
        </p:spPr>
        <p:txBody>
          <a:bodyPr/>
          <a:lstStyle/>
          <a:p>
            <a:r>
              <a:rPr lang="en-US" dirty="0"/>
              <a:t>Address List - Excel File</a:t>
            </a:r>
          </a:p>
        </p:txBody>
      </p:sp>
      <p:sp>
        <p:nvSpPr>
          <p:cNvPr id="6" name="Content Placeholder 5"/>
          <p:cNvSpPr>
            <a:spLocks noGrp="1"/>
          </p:cNvSpPr>
          <p:nvPr>
            <p:ph idx="4294967295"/>
          </p:nvPr>
        </p:nvSpPr>
        <p:spPr>
          <a:xfrm>
            <a:off x="163994" y="2195988"/>
            <a:ext cx="9816548" cy="3231335"/>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endParaRPr lang="en-US" sz="2400" dirty="0">
              <a:latin typeface="Helvetica" panose="020B0604020202020204" pitchFamily="34" charset="0"/>
            </a:endParaRPr>
          </a:p>
          <a:p>
            <a:r>
              <a:rPr lang="en-US" sz="2400" dirty="0">
                <a:latin typeface="Helvetica" panose="020B0604020202020204" pitchFamily="34" charset="0"/>
              </a:rPr>
              <a:t>You must maintain an address database for mailings.</a:t>
            </a:r>
          </a:p>
          <a:p>
            <a:r>
              <a:rPr lang="en-US" sz="2400" dirty="0">
                <a:latin typeface="Helvetica" panose="020B0604020202020204" pitchFamily="34" charset="0"/>
              </a:rPr>
              <a:t>This database may have to be formatted for use in the IMsb tool.</a:t>
            </a:r>
          </a:p>
          <a:p>
            <a:r>
              <a:rPr lang="en-US" sz="2400" dirty="0">
                <a:latin typeface="Helvetica" panose="020B0604020202020204" pitchFamily="34" charset="0"/>
              </a:rPr>
              <a:t>The file must be in one of the following file formats:</a:t>
            </a:r>
            <a:br>
              <a:rPr lang="en-US" sz="2400" dirty="0">
                <a:latin typeface="Helvetica" panose="020B0604020202020204" pitchFamily="34" charset="0"/>
              </a:rPr>
            </a:br>
            <a:endParaRPr lang="en-US" sz="1200" dirty="0">
              <a:latin typeface="Helvetica" panose="020B0604020202020204" pitchFamily="34" charset="0"/>
            </a:endParaRPr>
          </a:p>
          <a:p>
            <a:pPr lvl="1">
              <a:lnSpc>
                <a:spcPct val="150000"/>
              </a:lnSpc>
            </a:pPr>
            <a:r>
              <a:rPr lang="en-US" sz="2000" dirty="0">
                <a:latin typeface="Helvetica" panose="020B0604020202020204" pitchFamily="34" charset="0"/>
              </a:rPr>
              <a:t>Microsoft Excel 2003 or later versions</a:t>
            </a:r>
          </a:p>
          <a:p>
            <a:pPr lvl="1">
              <a:lnSpc>
                <a:spcPct val="150000"/>
              </a:lnSpc>
            </a:pPr>
            <a:r>
              <a:rPr lang="en-US" sz="2000" dirty="0">
                <a:latin typeface="Helvetica" panose="020B0604020202020204" pitchFamily="34" charset="0"/>
              </a:rPr>
              <a:t>Comma Separated Value (CSV)</a:t>
            </a:r>
          </a:p>
        </p:txBody>
      </p:sp>
      <p:pic>
        <p:nvPicPr>
          <p:cNvPr id="1026" name="Picture 2" descr="Address List Specifications | expresscopy.com">
            <a:extLst>
              <a:ext uri="{FF2B5EF4-FFF2-40B4-BE49-F238E27FC236}">
                <a16:creationId xmlns:a16="http://schemas.microsoft.com/office/drawing/2014/main" id="{63C7B198-0478-84C2-384F-3F6CD979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294" y="4100711"/>
            <a:ext cx="4191000" cy="1980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18927F-B568-493E-9E1D-73B656AF3E09}"/>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6892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0C805F-7B4E-0703-2D16-0ACA4E77AAE1}"/>
              </a:ext>
            </a:extLst>
          </p:cNvPr>
          <p:cNvSpPr/>
          <p:nvPr/>
        </p:nvSpPr>
        <p:spPr>
          <a:xfrm>
            <a:off x="0" y="2452043"/>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E41337B5-7D1E-4726-8614-EE457AD46376}" type="slidenum">
              <a:rPr lang="en-US" smtClean="0"/>
              <a:pPr>
                <a:defRPr/>
              </a:pPr>
              <a:t>15</a:t>
            </a:fld>
            <a:endParaRPr lang="en-US" dirty="0"/>
          </a:p>
        </p:txBody>
      </p:sp>
      <p:sp>
        <p:nvSpPr>
          <p:cNvPr id="13" name="Title 12"/>
          <p:cNvSpPr>
            <a:spLocks noGrp="1"/>
          </p:cNvSpPr>
          <p:nvPr>
            <p:ph type="title"/>
          </p:nvPr>
        </p:nvSpPr>
        <p:spPr>
          <a:xfrm>
            <a:off x="229020" y="150288"/>
            <a:ext cx="4455714" cy="651733"/>
          </a:xfrm>
        </p:spPr>
        <p:txBody>
          <a:bodyPr/>
          <a:lstStyle/>
          <a:p>
            <a:r>
              <a:rPr lang="en-US" dirty="0"/>
              <a:t>Address List/File Format</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461" y="1867940"/>
            <a:ext cx="6638925" cy="2352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8132" y="2475026"/>
            <a:ext cx="173355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404" y="4875934"/>
            <a:ext cx="6618196" cy="642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85377" y="1802271"/>
            <a:ext cx="1676400"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latin typeface="Helvetica" panose="020B0604020202020204" pitchFamily="34" charset="0"/>
              </a:rPr>
              <a:t>Excel Address file</a:t>
            </a:r>
          </a:p>
        </p:txBody>
      </p:sp>
      <p:sp>
        <p:nvSpPr>
          <p:cNvPr id="16" name="TextBox 15"/>
          <p:cNvSpPr txBox="1"/>
          <p:nvPr/>
        </p:nvSpPr>
        <p:spPr>
          <a:xfrm flipH="1">
            <a:off x="9042614" y="2589957"/>
            <a:ext cx="485518" cy="2225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wordArtVert" wrap="square" rtlCol="0">
            <a:spAutoFit/>
          </a:bodyPr>
          <a:lstStyle/>
          <a:p>
            <a:pPr algn="ctr"/>
            <a:r>
              <a:rPr lang="en-US" b="1" dirty="0">
                <a:latin typeface="Helvetica" panose="020B0604020202020204" pitchFamily="34" charset="0"/>
              </a:rPr>
              <a:t>Columns</a:t>
            </a:r>
            <a:endParaRPr lang="en-US" sz="2400" b="1" dirty="0">
              <a:latin typeface="Helvetica" panose="020B0604020202020204" pitchFamily="34" charset="0"/>
            </a:endParaRPr>
          </a:p>
        </p:txBody>
      </p:sp>
      <p:sp>
        <p:nvSpPr>
          <p:cNvPr id="17" name="TextBox 16"/>
          <p:cNvSpPr txBox="1"/>
          <p:nvPr/>
        </p:nvSpPr>
        <p:spPr>
          <a:xfrm>
            <a:off x="3312063" y="5715165"/>
            <a:ext cx="3480440" cy="369332"/>
          </a:xfrm>
          <a:prstGeom prst="rect">
            <a:avLst/>
          </a:prstGeom>
          <a:noFill/>
        </p:spPr>
        <p:txBody>
          <a:bodyPr wrap="none" rtlCol="0">
            <a:spAutoFit/>
          </a:bodyPr>
          <a:lstStyle/>
          <a:p>
            <a:r>
              <a:rPr lang="en-US" dirty="0">
                <a:latin typeface="Helvetica" panose="020B0604020202020204" pitchFamily="34" charset="0"/>
              </a:rPr>
              <a:t>Row 1 is always the Header row</a:t>
            </a:r>
          </a:p>
        </p:txBody>
      </p:sp>
      <p:sp>
        <p:nvSpPr>
          <p:cNvPr id="23" name="TextBox 22"/>
          <p:cNvSpPr txBox="1"/>
          <p:nvPr/>
        </p:nvSpPr>
        <p:spPr>
          <a:xfrm>
            <a:off x="243413" y="5052445"/>
            <a:ext cx="1518364"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b="1" dirty="0">
                <a:latin typeface="Helvetica" panose="020B0604020202020204" pitchFamily="34" charset="0"/>
              </a:rPr>
              <a:t>Header Row</a:t>
            </a:r>
          </a:p>
        </p:txBody>
      </p:sp>
      <p:sp>
        <p:nvSpPr>
          <p:cNvPr id="3" name="TextBox 2">
            <a:extLst>
              <a:ext uri="{FF2B5EF4-FFF2-40B4-BE49-F238E27FC236}">
                <a16:creationId xmlns:a16="http://schemas.microsoft.com/office/drawing/2014/main" id="{1B5B1EDA-BAA4-D072-F789-CF69CB28266D}"/>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325164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557C44-F999-456D-9415-E4C758685A7F}"/>
              </a:ext>
            </a:extLst>
          </p:cNvPr>
          <p:cNvSpPr/>
          <p:nvPr/>
        </p:nvSpPr>
        <p:spPr>
          <a:xfrm>
            <a:off x="0" y="2848474"/>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FB10BF-37FF-48BC-9999-98224558F34B}" type="slidenum">
              <a:rPr lang="en-US" smtClean="0">
                <a:solidFill>
                  <a:srgbClr val="000000"/>
                </a:solidFill>
                <a:latin typeface="Cambria" pitchFamily="18" charset="0"/>
                <a:cs typeface="Helvetica" panose="020B0604020202020204" pitchFamily="34" charset="0"/>
              </a:rPr>
              <a:pPr eaLnBrk="1" hangingPunct="1"/>
              <a:t>16</a:t>
            </a:fld>
            <a:endParaRPr lang="en-US" dirty="0">
              <a:solidFill>
                <a:srgbClr val="000000"/>
              </a:solidFill>
              <a:latin typeface="Cambria" pitchFamily="18" charset="0"/>
              <a:cs typeface="Helvetica" panose="020B0604020202020204" pitchFamily="34" charset="0"/>
            </a:endParaRPr>
          </a:p>
        </p:txBody>
      </p:sp>
      <p:sp>
        <p:nvSpPr>
          <p:cNvPr id="53250" name="Title 1"/>
          <p:cNvSpPr>
            <a:spLocks noGrp="1"/>
          </p:cNvSpPr>
          <p:nvPr>
            <p:ph type="title"/>
          </p:nvPr>
        </p:nvSpPr>
        <p:spPr>
          <a:xfrm>
            <a:off x="229020" y="150288"/>
            <a:ext cx="4697822" cy="651733"/>
          </a:xfrm>
        </p:spPr>
        <p:txBody>
          <a:bodyPr/>
          <a:lstStyle/>
          <a:p>
            <a:r>
              <a:rPr lang="en-US" dirty="0">
                <a:latin typeface="Helvetica" panose="020B0604020202020204" pitchFamily="34" charset="0"/>
              </a:rPr>
              <a:t>Upload Address File</a:t>
            </a:r>
          </a:p>
        </p:txBody>
      </p:sp>
      <p:sp>
        <p:nvSpPr>
          <p:cNvPr id="4" name="TextBox 3"/>
          <p:cNvSpPr txBox="1"/>
          <p:nvPr/>
        </p:nvSpPr>
        <p:spPr>
          <a:xfrm>
            <a:off x="3996432" y="2266592"/>
            <a:ext cx="4259413" cy="36933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latin typeface="Helvetica" panose="020B0604020202020204" pitchFamily="34" charset="0"/>
              </a:rPr>
              <a:t>Upload Address List (Excel or CSV file)</a:t>
            </a:r>
          </a:p>
        </p:txBody>
      </p:sp>
      <p:sp>
        <p:nvSpPr>
          <p:cNvPr id="2" name="Rectangle 1">
            <a:extLst>
              <a:ext uri="{FF2B5EF4-FFF2-40B4-BE49-F238E27FC236}">
                <a16:creationId xmlns:a16="http://schemas.microsoft.com/office/drawing/2014/main" id="{DA7B8946-BC8C-4B0D-898F-F3B12F51F82B}"/>
              </a:ext>
            </a:extLst>
          </p:cNvPr>
          <p:cNvSpPr/>
          <p:nvPr/>
        </p:nvSpPr>
        <p:spPr>
          <a:xfrm>
            <a:off x="515250" y="1435582"/>
            <a:ext cx="4411592" cy="4247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nSpc>
                <a:spcPct val="90000"/>
              </a:lnSpc>
              <a:spcBef>
                <a:spcPts val="1000"/>
              </a:spcBef>
            </a:pPr>
            <a:r>
              <a:rPr lang="en-US" sz="2400" b="1" dirty="0">
                <a:solidFill>
                  <a:srgbClr val="FF0000"/>
                </a:solidFill>
                <a:latin typeface="Helvetica" panose="020B0604020202020204" pitchFamily="34" charset="0"/>
              </a:rPr>
              <a:t>Step 7 – </a:t>
            </a:r>
            <a:r>
              <a:rPr lang="en-US" sz="2400" b="1" dirty="0">
                <a:latin typeface="Helvetica" panose="020B0604020202020204" pitchFamily="34" charset="0"/>
              </a:rPr>
              <a:t>Upload Address File</a:t>
            </a:r>
          </a:p>
        </p:txBody>
      </p:sp>
      <p:pic>
        <p:nvPicPr>
          <p:cNvPr id="3" name="Picture 2">
            <a:extLst>
              <a:ext uri="{FF2B5EF4-FFF2-40B4-BE49-F238E27FC236}">
                <a16:creationId xmlns:a16="http://schemas.microsoft.com/office/drawing/2014/main" id="{56EE4E9E-7D7B-6614-9BA5-A8712B40AAFB}"/>
              </a:ext>
            </a:extLst>
          </p:cNvPr>
          <p:cNvPicPr>
            <a:picLocks noChangeAspect="1"/>
          </p:cNvPicPr>
          <p:nvPr/>
        </p:nvPicPr>
        <p:blipFill rotWithShape="1">
          <a:blip r:embed="rId3"/>
          <a:srcRect t="20033"/>
          <a:stretch/>
        </p:blipFill>
        <p:spPr>
          <a:xfrm>
            <a:off x="1905736" y="2695533"/>
            <a:ext cx="8121181" cy="2726885"/>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5695902" y="4368800"/>
            <a:ext cx="530728" cy="313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6" name="TextBox 5">
            <a:extLst>
              <a:ext uri="{FF2B5EF4-FFF2-40B4-BE49-F238E27FC236}">
                <a16:creationId xmlns:a16="http://schemas.microsoft.com/office/drawing/2014/main" id="{3F3FF6DE-0114-1716-0F20-2420811A09D6}"/>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3265201619"/>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E5A228-59A8-42D0-81C1-5360EF37C328}"/>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FB10BF-37FF-48BC-9999-98224558F34B}" type="slidenum">
              <a:rPr lang="en-US" smtClean="0">
                <a:solidFill>
                  <a:srgbClr val="000000"/>
                </a:solidFill>
                <a:latin typeface="Cambria" pitchFamily="18" charset="0"/>
                <a:cs typeface="Helvetica" panose="020B0604020202020204" pitchFamily="34" charset="0"/>
              </a:rPr>
              <a:pPr eaLnBrk="1" hangingPunct="1"/>
              <a:t>17</a:t>
            </a:fld>
            <a:endParaRPr lang="en-US" dirty="0">
              <a:solidFill>
                <a:srgbClr val="000000"/>
              </a:solidFill>
              <a:latin typeface="Cambria" pitchFamily="18" charset="0"/>
              <a:cs typeface="Helvetica" panose="020B0604020202020204" pitchFamily="34" charset="0"/>
            </a:endParaRPr>
          </a:p>
        </p:txBody>
      </p:sp>
      <p:sp>
        <p:nvSpPr>
          <p:cNvPr id="53250" name="Title 1"/>
          <p:cNvSpPr>
            <a:spLocks noGrp="1"/>
          </p:cNvSpPr>
          <p:nvPr>
            <p:ph type="title"/>
          </p:nvPr>
        </p:nvSpPr>
        <p:spPr>
          <a:xfrm>
            <a:off x="229020" y="150288"/>
            <a:ext cx="6260990" cy="651733"/>
          </a:xfrm>
        </p:spPr>
        <p:txBody>
          <a:bodyPr/>
          <a:lstStyle/>
          <a:p>
            <a:r>
              <a:rPr lang="en-US" dirty="0">
                <a:latin typeface="Helvetica" panose="020B0604020202020204" pitchFamily="34" charset="0"/>
              </a:rPr>
              <a:t>Address Component Identification</a:t>
            </a:r>
          </a:p>
        </p:txBody>
      </p:sp>
      <p:sp>
        <p:nvSpPr>
          <p:cNvPr id="6" name="Rectangle 5">
            <a:extLst>
              <a:ext uri="{FF2B5EF4-FFF2-40B4-BE49-F238E27FC236}">
                <a16:creationId xmlns:a16="http://schemas.microsoft.com/office/drawing/2014/main" id="{4AE82A79-7C96-462F-A9D6-2D0E3BB06A65}"/>
              </a:ext>
            </a:extLst>
          </p:cNvPr>
          <p:cNvSpPr/>
          <p:nvPr/>
        </p:nvSpPr>
        <p:spPr>
          <a:xfrm>
            <a:off x="808698" y="1703764"/>
            <a:ext cx="2497052" cy="420935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nSpc>
                <a:spcPct val="90000"/>
              </a:lnSpc>
              <a:spcBef>
                <a:spcPts val="1000"/>
              </a:spcBef>
            </a:pPr>
            <a:r>
              <a:rPr lang="en-US" sz="2400" b="1" dirty="0">
                <a:solidFill>
                  <a:srgbClr val="FF0000"/>
                </a:solidFill>
                <a:latin typeface="Helvetica" panose="020B0604020202020204" pitchFamily="34" charset="0"/>
              </a:rPr>
              <a:t>Step 8 </a:t>
            </a:r>
            <a:br>
              <a:rPr lang="en-US" sz="2400" b="1" dirty="0">
                <a:solidFill>
                  <a:srgbClr val="FF0000"/>
                </a:solidFill>
                <a:latin typeface="Helvetica" panose="020B0604020202020204" pitchFamily="34" charset="0"/>
              </a:rPr>
            </a:br>
            <a:r>
              <a:rPr lang="en-US" sz="2400" b="1" dirty="0">
                <a:latin typeface="Helvetica" panose="020B0604020202020204" pitchFamily="34" charset="0"/>
              </a:rPr>
              <a:t>Address Component Identification</a:t>
            </a:r>
          </a:p>
          <a:p>
            <a:pPr>
              <a:lnSpc>
                <a:spcPct val="90000"/>
              </a:lnSpc>
              <a:spcBef>
                <a:spcPts val="1000"/>
              </a:spcBef>
            </a:pPr>
            <a:r>
              <a:rPr lang="en-US" sz="2400" dirty="0">
                <a:latin typeface="Helvetica" panose="020B0604020202020204" pitchFamily="34" charset="0"/>
                <a:cs typeface="Helvetica" panose="020B0604020202020204" pitchFamily="34" charset="0"/>
              </a:rPr>
              <a:t>Select the field that you wish to be mapped to the required IMsb address component from the drop-down list.</a:t>
            </a:r>
            <a:endParaRPr lang="en-US" sz="2400" b="1" dirty="0">
              <a:latin typeface="Helvetica" panose="020B0604020202020204" pitchFamily="34" charset="0"/>
            </a:endParaRPr>
          </a:p>
        </p:txBody>
      </p:sp>
      <p:pic>
        <p:nvPicPr>
          <p:cNvPr id="8" name="Picture 7">
            <a:extLst>
              <a:ext uri="{FF2B5EF4-FFF2-40B4-BE49-F238E27FC236}">
                <a16:creationId xmlns:a16="http://schemas.microsoft.com/office/drawing/2014/main" id="{1F2557B8-3D71-AA8F-0BD6-4A69CB6A7DE8}"/>
              </a:ext>
            </a:extLst>
          </p:cNvPr>
          <p:cNvPicPr>
            <a:picLocks noChangeAspect="1"/>
          </p:cNvPicPr>
          <p:nvPr/>
        </p:nvPicPr>
        <p:blipFill rotWithShape="1">
          <a:blip r:embed="rId3"/>
          <a:srcRect r="25394"/>
          <a:stretch/>
        </p:blipFill>
        <p:spPr>
          <a:xfrm>
            <a:off x="4114448" y="1703764"/>
            <a:ext cx="7106353" cy="421578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59BF47D-AC62-B1EC-2B4B-96D7DEAC040F}"/>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208865713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557C44-F999-456D-9415-E4C758685A7F}"/>
              </a:ext>
            </a:extLst>
          </p:cNvPr>
          <p:cNvSpPr/>
          <p:nvPr/>
        </p:nvSpPr>
        <p:spPr>
          <a:xfrm>
            <a:off x="0" y="2782959"/>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FB10BF-37FF-48BC-9999-98224558F34B}" type="slidenum">
              <a:rPr lang="en-US" smtClean="0">
                <a:solidFill>
                  <a:srgbClr val="000000"/>
                </a:solidFill>
                <a:latin typeface="Cambria" pitchFamily="18" charset="0"/>
                <a:cs typeface="Helvetica" panose="020B0604020202020204" pitchFamily="34" charset="0"/>
              </a:rPr>
              <a:pPr eaLnBrk="1" hangingPunct="1"/>
              <a:t>18</a:t>
            </a:fld>
            <a:endParaRPr lang="en-US" dirty="0">
              <a:solidFill>
                <a:srgbClr val="000000"/>
              </a:solidFill>
              <a:latin typeface="Cambria" pitchFamily="18" charset="0"/>
              <a:cs typeface="Helvetica" panose="020B0604020202020204" pitchFamily="34" charset="0"/>
            </a:endParaRPr>
          </a:p>
        </p:txBody>
      </p:sp>
      <p:sp>
        <p:nvSpPr>
          <p:cNvPr id="53250" name="Title 1"/>
          <p:cNvSpPr>
            <a:spLocks noGrp="1"/>
          </p:cNvSpPr>
          <p:nvPr>
            <p:ph type="title"/>
          </p:nvPr>
        </p:nvSpPr>
        <p:spPr>
          <a:xfrm>
            <a:off x="229020" y="150288"/>
            <a:ext cx="4697822" cy="651733"/>
          </a:xfrm>
        </p:spPr>
        <p:txBody>
          <a:bodyPr/>
          <a:lstStyle/>
          <a:p>
            <a:r>
              <a:rPr lang="en-US" dirty="0">
                <a:latin typeface="Helvetica" panose="020B0604020202020204" pitchFamily="34" charset="0"/>
              </a:rPr>
              <a:t>Address File Viewer</a:t>
            </a:r>
          </a:p>
        </p:txBody>
      </p:sp>
      <p:sp>
        <p:nvSpPr>
          <p:cNvPr id="3" name="TextBox 2"/>
          <p:cNvSpPr txBox="1"/>
          <p:nvPr/>
        </p:nvSpPr>
        <p:spPr>
          <a:xfrm>
            <a:off x="3835486" y="1472676"/>
            <a:ext cx="4876569" cy="64633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latin typeface="Helvetica" panose="020B0604020202020204" pitchFamily="34" charset="0"/>
              </a:rPr>
              <a:t>The Address File Viewer lets you review your file to ensure it’s the correct file. </a:t>
            </a: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35" y="2254156"/>
            <a:ext cx="11008929" cy="4102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7" name="Rounded Rectangle 16"/>
          <p:cNvSpPr/>
          <p:nvPr/>
        </p:nvSpPr>
        <p:spPr>
          <a:xfrm>
            <a:off x="7922204" y="5915025"/>
            <a:ext cx="1107496" cy="2762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2" name="TextBox 1">
            <a:extLst>
              <a:ext uri="{FF2B5EF4-FFF2-40B4-BE49-F238E27FC236}">
                <a16:creationId xmlns:a16="http://schemas.microsoft.com/office/drawing/2014/main" id="{A6EB9E1A-6FDE-77AD-19BA-B744BC68A1D8}"/>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3764496533"/>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24CC16-D752-4499-82ED-7E928E3B3A55}"/>
              </a:ext>
            </a:extLst>
          </p:cNvPr>
          <p:cNvSpPr/>
          <p:nvPr/>
        </p:nvSpPr>
        <p:spPr>
          <a:xfrm>
            <a:off x="0" y="3419063"/>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76"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B436D6-AD63-4E6E-9604-8FA55886B622}" type="slidenum">
              <a:rPr lang="en-US" smtClean="0">
                <a:solidFill>
                  <a:srgbClr val="000000"/>
                </a:solidFill>
                <a:latin typeface="Cambria" pitchFamily="18" charset="0"/>
                <a:cs typeface="Helvetica" panose="020B0604020202020204" pitchFamily="34" charset="0"/>
              </a:rPr>
              <a:pPr eaLnBrk="1" hangingPunct="1"/>
              <a:t>19</a:t>
            </a:fld>
            <a:endParaRPr lang="en-US" dirty="0">
              <a:solidFill>
                <a:srgbClr val="000000"/>
              </a:solidFill>
              <a:latin typeface="Cambria" pitchFamily="18" charset="0"/>
              <a:cs typeface="Helvetica" panose="020B0604020202020204" pitchFamily="34" charset="0"/>
            </a:endParaRPr>
          </a:p>
        </p:txBody>
      </p:sp>
      <p:sp>
        <p:nvSpPr>
          <p:cNvPr id="54274" name="Title 1"/>
          <p:cNvSpPr>
            <a:spLocks noGrp="1"/>
          </p:cNvSpPr>
          <p:nvPr>
            <p:ph type="title"/>
          </p:nvPr>
        </p:nvSpPr>
        <p:spPr/>
        <p:txBody>
          <a:bodyPr/>
          <a:lstStyle/>
          <a:p>
            <a:r>
              <a:rPr lang="en-US" b="1" dirty="0">
                <a:latin typeface="Helvetica" panose="020B0604020202020204" pitchFamily="34" charset="0"/>
              </a:rPr>
              <a:t>Method of Entry</a:t>
            </a:r>
          </a:p>
        </p:txBody>
      </p:sp>
      <p:sp>
        <p:nvSpPr>
          <p:cNvPr id="54278" name="TextBox 1"/>
          <p:cNvSpPr txBox="1">
            <a:spLocks noChangeArrowheads="1"/>
          </p:cNvSpPr>
          <p:nvPr/>
        </p:nvSpPr>
        <p:spPr bwMode="auto">
          <a:xfrm>
            <a:off x="3002507" y="1553554"/>
            <a:ext cx="88825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latin typeface="Helvetica" panose="020B0604020202020204" pitchFamily="34" charset="0"/>
                <a:cs typeface="Helvetica" panose="020B0604020202020204" pitchFamily="34" charset="0"/>
              </a:rPr>
              <a:t>The BMEU location is prepopulated using the permit location finance number. </a:t>
            </a:r>
          </a:p>
          <a:p>
            <a:pPr eaLnBrk="1" hangingPunct="1"/>
            <a:endParaRPr lang="en-US" sz="2000" dirty="0">
              <a:latin typeface="Helvetica" panose="020B0604020202020204" pitchFamily="34" charset="0"/>
              <a:cs typeface="Helvetica" panose="020B0604020202020204" pitchFamily="34" charset="0"/>
            </a:endParaRPr>
          </a:p>
          <a:p>
            <a:pPr eaLnBrk="1" hangingPunct="1"/>
            <a:r>
              <a:rPr lang="en-US" sz="2000" dirty="0">
                <a:latin typeface="Helvetica" panose="020B0604020202020204" pitchFamily="34" charset="0"/>
                <a:cs typeface="Helvetica" panose="020B0604020202020204" pitchFamily="34" charset="0"/>
              </a:rPr>
              <a:t>The IMsb Tool allows you to select other locations if you participate in the USPS </a:t>
            </a:r>
            <a:r>
              <a:rPr lang="en-US" sz="2000" i="1" dirty="0">
                <a:latin typeface="Helvetica" panose="020B0604020202020204" pitchFamily="34" charset="0"/>
                <a:cs typeface="Helvetica" panose="020B0604020202020204" pitchFamily="34" charset="0"/>
              </a:rPr>
              <a:t>Mail Anywhere </a:t>
            </a:r>
            <a:r>
              <a:rPr lang="en-US" sz="2000" dirty="0">
                <a:latin typeface="Helvetica" panose="020B0604020202020204" pitchFamily="34" charset="0"/>
                <a:cs typeface="Helvetica" panose="020B0604020202020204" pitchFamily="34" charset="0"/>
              </a:rPr>
              <a:t>program.</a:t>
            </a:r>
          </a:p>
        </p:txBody>
      </p:sp>
      <p:sp>
        <p:nvSpPr>
          <p:cNvPr id="8" name="Rectangle 7">
            <a:extLst>
              <a:ext uri="{FF2B5EF4-FFF2-40B4-BE49-F238E27FC236}">
                <a16:creationId xmlns:a16="http://schemas.microsoft.com/office/drawing/2014/main" id="{9F30B74B-AEC9-478E-B8C0-927617DD4157}"/>
              </a:ext>
            </a:extLst>
          </p:cNvPr>
          <p:cNvSpPr/>
          <p:nvPr/>
        </p:nvSpPr>
        <p:spPr>
          <a:xfrm>
            <a:off x="961552" y="2956619"/>
            <a:ext cx="2235658" cy="108952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nSpc>
                <a:spcPct val="90000"/>
              </a:lnSpc>
              <a:spcBef>
                <a:spcPts val="1000"/>
              </a:spcBef>
            </a:pPr>
            <a:r>
              <a:rPr lang="en-US" sz="2400" b="1" dirty="0">
                <a:solidFill>
                  <a:srgbClr val="FF0000"/>
                </a:solidFill>
                <a:latin typeface="Helvetica" panose="020B0604020202020204" pitchFamily="34" charset="0"/>
              </a:rPr>
              <a:t>Step 9 </a:t>
            </a:r>
            <a:br>
              <a:rPr lang="en-US" sz="2400" b="1" dirty="0">
                <a:solidFill>
                  <a:srgbClr val="FF0000"/>
                </a:solidFill>
                <a:latin typeface="Helvetica" panose="020B0604020202020204" pitchFamily="34" charset="0"/>
              </a:rPr>
            </a:br>
            <a:r>
              <a:rPr lang="en-US" sz="2400" b="1" dirty="0">
                <a:latin typeface="Helvetica" panose="020B0604020202020204" pitchFamily="34" charset="0"/>
              </a:rPr>
              <a:t>Method of Entry</a:t>
            </a:r>
          </a:p>
        </p:txBody>
      </p:sp>
      <p:sp>
        <p:nvSpPr>
          <p:cNvPr id="2" name="TextBox 1">
            <a:extLst>
              <a:ext uri="{FF2B5EF4-FFF2-40B4-BE49-F238E27FC236}">
                <a16:creationId xmlns:a16="http://schemas.microsoft.com/office/drawing/2014/main" id="{C7228D09-74B0-3CE3-E2A9-5EDC0104BFE0}"/>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pic>
        <p:nvPicPr>
          <p:cNvPr id="5" name="Picture 4">
            <a:extLst>
              <a:ext uri="{FF2B5EF4-FFF2-40B4-BE49-F238E27FC236}">
                <a16:creationId xmlns:a16="http://schemas.microsoft.com/office/drawing/2014/main" id="{AFEDFCB6-A37B-4CD1-7D99-9A581B5913CB}"/>
              </a:ext>
            </a:extLst>
          </p:cNvPr>
          <p:cNvPicPr>
            <a:picLocks noChangeAspect="1"/>
          </p:cNvPicPr>
          <p:nvPr/>
        </p:nvPicPr>
        <p:blipFill>
          <a:blip r:embed="rId3"/>
          <a:stretch>
            <a:fillRect/>
          </a:stretch>
        </p:blipFill>
        <p:spPr>
          <a:xfrm>
            <a:off x="4246480" y="2876993"/>
            <a:ext cx="6394646" cy="3672385"/>
          </a:xfrm>
          <a:prstGeom prst="rect">
            <a:avLst/>
          </a:prstGeom>
          <a:ln>
            <a:noFill/>
          </a:ln>
          <a:effectLst>
            <a:outerShdw blurRad="292100" dist="139700" dir="2700000" algn="tl" rotWithShape="0">
              <a:srgbClr val="333333">
                <a:alpha val="65000"/>
              </a:srgbClr>
            </a:outerShdw>
          </a:effectLst>
        </p:spPr>
      </p:pic>
      <p:sp>
        <p:nvSpPr>
          <p:cNvPr id="9" name="Rounded Rectangle 16">
            <a:extLst>
              <a:ext uri="{FF2B5EF4-FFF2-40B4-BE49-F238E27FC236}">
                <a16:creationId xmlns:a16="http://schemas.microsoft.com/office/drawing/2014/main" id="{4D461001-132D-4F5A-82A7-582A8A9D1D10}"/>
              </a:ext>
            </a:extLst>
          </p:cNvPr>
          <p:cNvSpPr/>
          <p:nvPr/>
        </p:nvSpPr>
        <p:spPr>
          <a:xfrm>
            <a:off x="8560783" y="6342842"/>
            <a:ext cx="483987" cy="1862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9D5BA0-AFE3-4AAA-A6FD-5ABE40E61152}" type="slidenum">
              <a:rPr lang="en-US" smtClean="0">
                <a:solidFill>
                  <a:srgbClr val="000000"/>
                </a:solidFill>
                <a:latin typeface="Cambria" pitchFamily="18" charset="0"/>
                <a:cs typeface="Helvetica" panose="020B0604020202020204" pitchFamily="34" charset="0"/>
              </a:rPr>
              <a:pPr eaLnBrk="1" hangingPunct="1"/>
              <a:t>2</a:t>
            </a:fld>
            <a:endParaRPr lang="en-US" dirty="0">
              <a:solidFill>
                <a:srgbClr val="000000"/>
              </a:solidFill>
              <a:latin typeface="Cambria" pitchFamily="18" charset="0"/>
              <a:cs typeface="Helvetica" panose="020B0604020202020204" pitchFamily="34" charset="0"/>
            </a:endParaRPr>
          </a:p>
        </p:txBody>
      </p:sp>
      <p:sp>
        <p:nvSpPr>
          <p:cNvPr id="30722" name="Title 1"/>
          <p:cNvSpPr>
            <a:spLocks noGrp="1"/>
          </p:cNvSpPr>
          <p:nvPr>
            <p:ph type="title"/>
          </p:nvPr>
        </p:nvSpPr>
        <p:spPr>
          <a:xfrm>
            <a:off x="43249" y="218250"/>
            <a:ext cx="7233851" cy="651733"/>
          </a:xfrm>
        </p:spPr>
        <p:txBody>
          <a:bodyPr/>
          <a:lstStyle/>
          <a:p>
            <a:r>
              <a:rPr lang="en-US" dirty="0">
                <a:latin typeface="Helvetica" panose="020B0604020202020204" pitchFamily="34" charset="0"/>
              </a:rPr>
              <a:t>Intelligent Mail</a:t>
            </a:r>
            <a:r>
              <a:rPr lang="en-US" baseline="30000" dirty="0">
                <a:latin typeface="Helvetica" panose="020B0604020202020204" pitchFamily="34" charset="0"/>
              </a:rPr>
              <a:t>®</a:t>
            </a:r>
            <a:r>
              <a:rPr lang="en-US" dirty="0">
                <a:latin typeface="Helvetica" panose="020B0604020202020204" pitchFamily="34" charset="0"/>
              </a:rPr>
              <a:t> for Small Business Tool</a:t>
            </a:r>
          </a:p>
        </p:txBody>
      </p:sp>
      <p:sp>
        <p:nvSpPr>
          <p:cNvPr id="30723" name="Content Placeholder 2"/>
          <p:cNvSpPr>
            <a:spLocks noGrp="1"/>
          </p:cNvSpPr>
          <p:nvPr>
            <p:ph idx="4294967295"/>
          </p:nvPr>
        </p:nvSpPr>
        <p:spPr>
          <a:xfrm>
            <a:off x="386500" y="1843384"/>
            <a:ext cx="11434712" cy="532171"/>
          </a:xfrm>
        </p:spPr>
        <p:txBody>
          <a:bodyPr>
            <a:normAutofit/>
          </a:bodyPr>
          <a:lstStyle/>
          <a:p>
            <a:pPr marL="0" indent="0">
              <a:buNone/>
            </a:pPr>
            <a:r>
              <a:rPr sz="2400" dirty="0">
                <a:latin typeface="Helvetica" panose="020B0604020202020204" pitchFamily="34" charset="0"/>
              </a:rPr>
              <a:t>The IMsb tool is a </a:t>
            </a:r>
            <a:r>
              <a:rPr sz="2400" b="1" dirty="0">
                <a:solidFill>
                  <a:srgbClr val="FF0000"/>
                </a:solidFill>
                <a:latin typeface="Helvetica" panose="020B0604020202020204" pitchFamily="34" charset="0"/>
              </a:rPr>
              <a:t>free</a:t>
            </a:r>
            <a:r>
              <a:rPr lang="en-US" sz="2400" dirty="0">
                <a:latin typeface="Helvetica" panose="020B0604020202020204" pitchFamily="34" charset="0"/>
              </a:rPr>
              <a:t>,</a:t>
            </a:r>
            <a:r>
              <a:rPr sz="2400" dirty="0">
                <a:latin typeface="Helvetica" panose="020B0604020202020204" pitchFamily="34" charset="0"/>
              </a:rPr>
              <a:t> online tool specifically designed for small</a:t>
            </a:r>
            <a:r>
              <a:rPr lang="en-US" sz="2400" dirty="0">
                <a:latin typeface="Helvetica" panose="020B0604020202020204" pitchFamily="34" charset="0"/>
              </a:rPr>
              <a:t> business</a:t>
            </a:r>
            <a:r>
              <a:rPr sz="2400" dirty="0">
                <a:latin typeface="Helvetica" panose="020B0604020202020204" pitchFamily="34" charset="0"/>
              </a:rPr>
              <a:t> mailers</a:t>
            </a:r>
            <a:r>
              <a:rPr lang="en-US" sz="2400" dirty="0">
                <a:latin typeface="Helvetica" panose="020B0604020202020204" pitchFamily="34" charset="0"/>
              </a:rPr>
              <a:t>.</a:t>
            </a:r>
            <a:endParaRPr sz="2400" dirty="0">
              <a:latin typeface="Helvetica" panose="020B0604020202020204" pitchFamily="34" charset="0"/>
            </a:endParaRPr>
          </a:p>
        </p:txBody>
      </p:sp>
      <p:pic>
        <p:nvPicPr>
          <p:cNvPr id="307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379" y="2825319"/>
            <a:ext cx="4922833" cy="3274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Content Placeholder 2"/>
          <p:cNvSpPr txBox="1">
            <a:spLocks/>
          </p:cNvSpPr>
          <p:nvPr/>
        </p:nvSpPr>
        <p:spPr bwMode="auto">
          <a:xfrm>
            <a:off x="709678" y="2825319"/>
            <a:ext cx="5757909" cy="327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Clr>
                <a:schemeClr val="tx1"/>
              </a:buClr>
              <a:buSzPct val="100000"/>
              <a:buFont typeface="Arial" panose="020B0604020202020204" pitchFamily="34" charset="0"/>
              <a:buChar char="•"/>
            </a:pPr>
            <a:r>
              <a:rPr lang="en-US" sz="2400" dirty="0">
                <a:latin typeface="Helvetica" panose="020B0604020202020204" pitchFamily="34" charset="0"/>
                <a:cs typeface="Helvetica" panose="020B0604020202020204" pitchFamily="34" charset="0"/>
              </a:rPr>
              <a:t>It’s a web-based program. </a:t>
            </a:r>
            <a:br>
              <a:rPr lang="en-US" sz="2400" dirty="0">
                <a:latin typeface="Helvetica" panose="020B0604020202020204" pitchFamily="34" charset="0"/>
                <a:cs typeface="Helvetica" panose="020B0604020202020204" pitchFamily="34" charset="0"/>
              </a:rPr>
            </a:br>
            <a:r>
              <a:rPr lang="en-US" sz="2400" dirty="0">
                <a:latin typeface="Helvetica" panose="020B0604020202020204" pitchFamily="34" charset="0"/>
                <a:cs typeface="Helvetica" panose="020B0604020202020204" pitchFamily="34" charset="0"/>
              </a:rPr>
              <a:t>No software or downloads required.</a:t>
            </a:r>
          </a:p>
          <a:p>
            <a:pPr>
              <a:spcBef>
                <a:spcPct val="20000"/>
              </a:spcBef>
              <a:buClr>
                <a:schemeClr val="tx1"/>
              </a:buClr>
              <a:buSzPct val="100000"/>
              <a:buFont typeface="Arial" panose="020B0604020202020204" pitchFamily="34" charset="0"/>
              <a:buChar char="•"/>
            </a:pPr>
            <a:r>
              <a:rPr lang="en-US" sz="2400" dirty="0">
                <a:latin typeface="Helvetica" panose="020B0604020202020204" pitchFamily="34" charset="0"/>
                <a:cs typeface="Helvetica" panose="020B0604020202020204" pitchFamily="34" charset="0"/>
              </a:rPr>
              <a:t>The Tool creates unique Intelligent Mail barcodes (IMb) for printing on address labels or mailpieces. </a:t>
            </a:r>
          </a:p>
          <a:p>
            <a:pPr>
              <a:spcBef>
                <a:spcPct val="20000"/>
              </a:spcBef>
              <a:buClr>
                <a:schemeClr val="tx1"/>
              </a:buClr>
              <a:buSzPct val="100000"/>
              <a:buFont typeface="Arial" panose="020B0604020202020204" pitchFamily="34" charset="0"/>
              <a:buChar char="•"/>
            </a:pPr>
            <a:r>
              <a:rPr lang="en-US" sz="2400" dirty="0">
                <a:latin typeface="Helvetica" panose="020B0604020202020204" pitchFamily="34" charset="0"/>
                <a:cs typeface="Helvetica" panose="020B0604020202020204" pitchFamily="34" charset="0"/>
              </a:rPr>
              <a:t>Full-Service electronic postage statements are automatically created. </a:t>
            </a:r>
          </a:p>
        </p:txBody>
      </p:sp>
      <p:sp>
        <p:nvSpPr>
          <p:cNvPr id="2" name="TextBox 1">
            <a:extLst>
              <a:ext uri="{FF2B5EF4-FFF2-40B4-BE49-F238E27FC236}">
                <a16:creationId xmlns:a16="http://schemas.microsoft.com/office/drawing/2014/main" id="{BCBF28CF-6C82-BD45-9888-00099F470259}"/>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EF8B75-1071-4932-88C2-396FF6F7E167}"/>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01" name="Slide Number Placeholder 4"/>
          <p:cNvSpPr>
            <a:spLocks noGrp="1"/>
          </p:cNvSpPr>
          <p:nvPr>
            <p:ph type="sldNum" sz="quarter" idx="12"/>
          </p:nvPr>
        </p:nvSpPr>
        <p:spPr>
          <a:xfrm>
            <a:off x="9170168" y="6356350"/>
            <a:ext cx="2743200" cy="365125"/>
          </a:xfr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AF2D0D-4159-4ADD-9F52-0A660C6235D7}" type="slidenum">
              <a:rPr lang="en-US" smtClean="0">
                <a:solidFill>
                  <a:srgbClr val="000000"/>
                </a:solidFill>
                <a:latin typeface="Cambria" pitchFamily="18" charset="0"/>
                <a:cs typeface="Helvetica" panose="020B0604020202020204" pitchFamily="34" charset="0"/>
              </a:rPr>
              <a:pPr eaLnBrk="1" hangingPunct="1"/>
              <a:t>20</a:t>
            </a:fld>
            <a:endParaRPr lang="en-US" dirty="0">
              <a:solidFill>
                <a:srgbClr val="000000"/>
              </a:solidFill>
              <a:latin typeface="Cambria" pitchFamily="18" charset="0"/>
              <a:cs typeface="Helvetica" panose="020B0604020202020204" pitchFamily="34" charset="0"/>
            </a:endParaRPr>
          </a:p>
        </p:txBody>
      </p:sp>
      <p:sp>
        <p:nvSpPr>
          <p:cNvPr id="55298" name="Title 1"/>
          <p:cNvSpPr>
            <a:spLocks noGrp="1"/>
          </p:cNvSpPr>
          <p:nvPr>
            <p:ph type="title"/>
          </p:nvPr>
        </p:nvSpPr>
        <p:spPr/>
        <p:txBody>
          <a:bodyPr/>
          <a:lstStyle/>
          <a:p>
            <a:r>
              <a:rPr lang="en-US" dirty="0"/>
              <a:t>       </a:t>
            </a:r>
          </a:p>
        </p:txBody>
      </p:sp>
      <p:sp>
        <p:nvSpPr>
          <p:cNvPr id="4" name="Content Placeholder 3"/>
          <p:cNvSpPr>
            <a:spLocks noGrp="1"/>
          </p:cNvSpPr>
          <p:nvPr>
            <p:ph sz="half" idx="4294967295"/>
          </p:nvPr>
        </p:nvSpPr>
        <p:spPr>
          <a:xfrm>
            <a:off x="229019" y="1897404"/>
            <a:ext cx="3273247" cy="4324349"/>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rPr>
              <a:t>Step 10</a:t>
            </a:r>
            <a:br>
              <a:rPr kumimoji="0" lang="en-US" sz="24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rPr>
            </a:b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Address Validation Results</a:t>
            </a:r>
            <a:endParaRPr lang="en-US" sz="1600" b="1" dirty="0">
              <a:latin typeface="Helvetica" panose="020B0604020202020204" pitchFamily="34" charset="0"/>
            </a:endParaRPr>
          </a:p>
          <a:p>
            <a:pPr>
              <a:defRPr/>
            </a:pPr>
            <a:r>
              <a:rPr sz="1600" b="1" dirty="0">
                <a:latin typeface="Helvetica" panose="020B0604020202020204" pitchFamily="34" charset="0"/>
              </a:rPr>
              <a:t>Processed</a:t>
            </a:r>
            <a:r>
              <a:rPr lang="en-US" sz="1600" dirty="0">
                <a:latin typeface="Helvetica" panose="020B0604020202020204" pitchFamily="34" charset="0"/>
              </a:rPr>
              <a:t> –</a:t>
            </a:r>
            <a:r>
              <a:rPr sz="1600" dirty="0">
                <a:latin typeface="Helvetica" panose="020B0604020202020204" pitchFamily="34" charset="0"/>
              </a:rPr>
              <a:t> total address</a:t>
            </a:r>
            <a:r>
              <a:rPr lang="en-US" sz="1600" dirty="0">
                <a:latin typeface="Helvetica" panose="020B0604020202020204" pitchFamily="34" charset="0"/>
              </a:rPr>
              <a:t>es</a:t>
            </a:r>
            <a:r>
              <a:rPr sz="1600" dirty="0">
                <a:latin typeface="Helvetica" panose="020B0604020202020204" pitchFamily="34" charset="0"/>
              </a:rPr>
              <a:t> in list. </a:t>
            </a:r>
          </a:p>
          <a:p>
            <a:pPr>
              <a:defRPr/>
            </a:pPr>
            <a:r>
              <a:rPr sz="1600" b="1" dirty="0">
                <a:latin typeface="Helvetica" panose="020B0604020202020204" pitchFamily="34" charset="0"/>
              </a:rPr>
              <a:t>Match</a:t>
            </a:r>
            <a:r>
              <a:rPr lang="en-US" sz="1600" b="1" dirty="0">
                <a:latin typeface="Helvetica" panose="020B0604020202020204" pitchFamily="34" charset="0"/>
              </a:rPr>
              <a:t>ed and ready to mail </a:t>
            </a:r>
            <a:r>
              <a:rPr lang="en-US" sz="1600" dirty="0">
                <a:latin typeface="Helvetica" panose="020B0604020202020204" pitchFamily="34" charset="0"/>
              </a:rPr>
              <a:t>– </a:t>
            </a:r>
            <a:r>
              <a:rPr lang="en-US" sz="1600" b="0" dirty="0">
                <a:solidFill>
                  <a:srgbClr val="000000"/>
                </a:solidFill>
                <a:effectLst/>
                <a:latin typeface="roboto" panose="02000000000000000000" pitchFamily="2" charset="0"/>
              </a:rPr>
              <a:t>these are the addresses that AMS has matched to a known physical address.</a:t>
            </a:r>
          </a:p>
          <a:p>
            <a:pPr>
              <a:defRPr/>
            </a:pPr>
            <a:r>
              <a:rPr sz="1600" b="1" dirty="0">
                <a:latin typeface="Helvetica" panose="020B0604020202020204" pitchFamily="34" charset="0"/>
              </a:rPr>
              <a:t>Unmatched</a:t>
            </a:r>
            <a:r>
              <a:rPr lang="en-US" sz="1600" b="1" dirty="0">
                <a:latin typeface="Helvetica" panose="020B0604020202020204" pitchFamily="34" charset="0"/>
              </a:rPr>
              <a:t> </a:t>
            </a:r>
            <a:r>
              <a:rPr lang="en-US" sz="1600" dirty="0">
                <a:latin typeface="Helvetica" panose="020B0604020202020204" pitchFamily="34" charset="0"/>
              </a:rPr>
              <a:t>–</a:t>
            </a:r>
            <a:r>
              <a:rPr sz="1600" dirty="0">
                <a:latin typeface="Helvetica" panose="020B0604020202020204" pitchFamily="34" charset="0"/>
              </a:rPr>
              <a:t> </a:t>
            </a:r>
            <a:r>
              <a:rPr lang="en-US" sz="1600" b="0" dirty="0">
                <a:solidFill>
                  <a:srgbClr val="000000"/>
                </a:solidFill>
                <a:effectLst/>
                <a:latin typeface="roboto" panose="02000000000000000000" pitchFamily="2" charset="0"/>
              </a:rPr>
              <a:t>AMS was unable to match the address to a known good address. You may review these addresses to select any that you wish to mail separately at the full First-Class rate.</a:t>
            </a:r>
            <a:endParaRPr sz="1600" dirty="0">
              <a:latin typeface="Helvetica" panose="020B0604020202020204" pitchFamily="34" charset="0"/>
            </a:endParaRPr>
          </a:p>
        </p:txBody>
      </p:sp>
      <p:sp>
        <p:nvSpPr>
          <p:cNvPr id="13" name="Title 1">
            <a:extLst>
              <a:ext uri="{FF2B5EF4-FFF2-40B4-BE49-F238E27FC236}">
                <a16:creationId xmlns:a16="http://schemas.microsoft.com/office/drawing/2014/main" id="{0B7DCC8D-5F41-43F2-A115-8225F04A1E84}"/>
              </a:ext>
            </a:extLst>
          </p:cNvPr>
          <p:cNvSpPr txBox="1">
            <a:spLocks/>
          </p:cNvSpPr>
          <p:nvPr/>
        </p:nvSpPr>
        <p:spPr>
          <a:xfrm>
            <a:off x="229019" y="150288"/>
            <a:ext cx="5311971" cy="6517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chemeClr val="bg1"/>
                </a:solidFill>
                <a:latin typeface="Helvetica" charset="0"/>
                <a:ea typeface="Helvetica" charset="0"/>
                <a:cs typeface="Helvetica" charset="0"/>
              </a:defRPr>
            </a:lvl1pPr>
          </a:lstStyle>
          <a:p>
            <a:r>
              <a:rPr lang="en-US" dirty="0">
                <a:latin typeface="Helvetica" panose="020B0604020202020204" pitchFamily="34" charset="0"/>
                <a:cs typeface="Helvetica" panose="020B0604020202020204" pitchFamily="34" charset="0"/>
              </a:rPr>
              <a:t>Address Processing</a:t>
            </a:r>
          </a:p>
        </p:txBody>
      </p:sp>
      <p:pic>
        <p:nvPicPr>
          <p:cNvPr id="6" name="Picture 5">
            <a:extLst>
              <a:ext uri="{FF2B5EF4-FFF2-40B4-BE49-F238E27FC236}">
                <a16:creationId xmlns:a16="http://schemas.microsoft.com/office/drawing/2014/main" id="{A755E022-5908-79C2-AF11-6C971AC07B22}"/>
              </a:ext>
            </a:extLst>
          </p:cNvPr>
          <p:cNvPicPr>
            <a:picLocks noChangeAspect="1"/>
          </p:cNvPicPr>
          <p:nvPr/>
        </p:nvPicPr>
        <p:blipFill rotWithShape="1">
          <a:blip r:embed="rId3"/>
          <a:srcRect l="1404" t="9717" r="46693" b="71748"/>
          <a:stretch/>
        </p:blipFill>
        <p:spPr>
          <a:xfrm>
            <a:off x="4351279" y="861444"/>
            <a:ext cx="5156924" cy="103596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20FBDC85-C6DE-D566-4463-6BB4AB4F5F8D}"/>
              </a:ext>
            </a:extLst>
          </p:cNvPr>
          <p:cNvPicPr>
            <a:picLocks noChangeAspect="1"/>
          </p:cNvPicPr>
          <p:nvPr/>
        </p:nvPicPr>
        <p:blipFill>
          <a:blip r:embed="rId4"/>
          <a:stretch>
            <a:fillRect/>
          </a:stretch>
        </p:blipFill>
        <p:spPr>
          <a:xfrm>
            <a:off x="4351279" y="1996832"/>
            <a:ext cx="6991709" cy="472464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CEBE9FD-DF62-456E-B629-83CF4D02C7CB}"/>
              </a:ext>
            </a:extLst>
          </p:cNvPr>
          <p:cNvSpPr/>
          <p:nvPr/>
        </p:nvSpPr>
        <p:spPr>
          <a:xfrm>
            <a:off x="10861887" y="6480077"/>
            <a:ext cx="603738" cy="2413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4D234F-1E85-E228-C4CB-0291770247B7}"/>
              </a:ext>
            </a:extLst>
          </p:cNvPr>
          <p:cNvSpPr/>
          <p:nvPr/>
        </p:nvSpPr>
        <p:spPr>
          <a:xfrm>
            <a:off x="4351278" y="4260395"/>
            <a:ext cx="3312837" cy="11754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70F6E94-CB97-ED88-E310-817D442A170A}"/>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AEEFA5-1D25-426D-872A-74C510146A10}"/>
              </a:ext>
            </a:extLst>
          </p:cNvPr>
          <p:cNvSpPr/>
          <p:nvPr/>
        </p:nvSpPr>
        <p:spPr>
          <a:xfrm>
            <a:off x="0" y="2633537"/>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7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6EC45D-DBFC-4E30-8ADF-BA2901A3D988}" type="slidenum">
              <a:rPr lang="en-US" smtClean="0">
                <a:solidFill>
                  <a:srgbClr val="000000"/>
                </a:solidFill>
                <a:latin typeface="Cambria" pitchFamily="18" charset="0"/>
                <a:cs typeface="Helvetica" panose="020B0604020202020204" pitchFamily="34" charset="0"/>
              </a:rPr>
              <a:pPr eaLnBrk="1" hangingPunct="1"/>
              <a:t>21</a:t>
            </a:fld>
            <a:endParaRPr lang="en-US" dirty="0">
              <a:solidFill>
                <a:srgbClr val="000000"/>
              </a:solidFill>
              <a:latin typeface="Cambria" pitchFamily="18" charset="0"/>
              <a:cs typeface="Helvetica" panose="020B0604020202020204" pitchFamily="34" charset="0"/>
            </a:endParaRPr>
          </a:p>
        </p:txBody>
      </p:sp>
      <p:sp>
        <p:nvSpPr>
          <p:cNvPr id="58370" name="Title 1"/>
          <p:cNvSpPr>
            <a:spLocks noGrp="1"/>
          </p:cNvSpPr>
          <p:nvPr>
            <p:ph type="title"/>
          </p:nvPr>
        </p:nvSpPr>
        <p:spPr>
          <a:xfrm>
            <a:off x="211265" y="162681"/>
            <a:ext cx="6389560" cy="651733"/>
          </a:xfrm>
        </p:spPr>
        <p:txBody>
          <a:bodyPr/>
          <a:lstStyle/>
          <a:p>
            <a:r>
              <a:rPr lang="en-US" dirty="0">
                <a:latin typeface="Helvetica" panose="020B0604020202020204" pitchFamily="34" charset="0"/>
              </a:rPr>
              <a:t>Duplicate Elimination	</a:t>
            </a:r>
          </a:p>
        </p:txBody>
      </p:sp>
      <p:sp>
        <p:nvSpPr>
          <p:cNvPr id="58371" name="Content Placeholder 2"/>
          <p:cNvSpPr>
            <a:spLocks noGrp="1"/>
          </p:cNvSpPr>
          <p:nvPr>
            <p:ph sz="half" idx="4294967295"/>
          </p:nvPr>
        </p:nvSpPr>
        <p:spPr>
          <a:xfrm>
            <a:off x="220814" y="1400693"/>
            <a:ext cx="8736013" cy="608859"/>
          </a:xfrm>
        </p:spPr>
        <p:txBody>
          <a:bodyPr>
            <a:normAutofit/>
          </a:bodyPr>
          <a:lstStyle/>
          <a:p>
            <a:pPr marL="0" indent="0">
              <a:buNone/>
            </a:pPr>
            <a:r>
              <a:rPr sz="2400" dirty="0">
                <a:latin typeface="Helvetica" panose="020B0604020202020204" pitchFamily="34" charset="0"/>
              </a:rPr>
              <a:t>Allows duplicates to be removed within a file</a:t>
            </a:r>
            <a:r>
              <a:rPr lang="en-US" sz="2400" dirty="0">
                <a:latin typeface="Helvetica" panose="020B0604020202020204" pitchFamily="34" charset="0"/>
              </a:rPr>
              <a:t>.</a:t>
            </a:r>
            <a:endParaRPr sz="2400" dirty="0">
              <a:latin typeface="Helvetica" panose="020B0604020202020204" pitchFamily="34" charset="0"/>
            </a:endParaRPr>
          </a:p>
          <a:p>
            <a:pPr lvl="1"/>
            <a:endParaRPr sz="2000" dirty="0"/>
          </a:p>
        </p:txBody>
      </p:sp>
      <p:pic>
        <p:nvPicPr>
          <p:cNvPr id="10" name="Picture 9">
            <a:extLst>
              <a:ext uri="{FF2B5EF4-FFF2-40B4-BE49-F238E27FC236}">
                <a16:creationId xmlns:a16="http://schemas.microsoft.com/office/drawing/2014/main" id="{7786B85F-EC86-BB76-CC85-D1D2211FB7A3}"/>
              </a:ext>
            </a:extLst>
          </p:cNvPr>
          <p:cNvPicPr>
            <a:picLocks noChangeAspect="1"/>
          </p:cNvPicPr>
          <p:nvPr/>
        </p:nvPicPr>
        <p:blipFill>
          <a:blip r:embed="rId3"/>
          <a:stretch>
            <a:fillRect/>
          </a:stretch>
        </p:blipFill>
        <p:spPr>
          <a:xfrm>
            <a:off x="220814" y="2861142"/>
            <a:ext cx="9018416" cy="383417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7531038-6ADF-38C2-1495-0F1D28908F7E}"/>
              </a:ext>
            </a:extLst>
          </p:cNvPr>
          <p:cNvPicPr>
            <a:picLocks noChangeAspect="1"/>
          </p:cNvPicPr>
          <p:nvPr/>
        </p:nvPicPr>
        <p:blipFill>
          <a:blip r:embed="rId4"/>
          <a:stretch>
            <a:fillRect/>
          </a:stretch>
        </p:blipFill>
        <p:spPr>
          <a:xfrm>
            <a:off x="3182388" y="1921965"/>
            <a:ext cx="8516125" cy="113548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E18BF6E-C084-BDB2-6C79-57A9014DBA37}"/>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074298-32CF-47B3-BCEA-FE9A66A3453B}"/>
              </a:ext>
            </a:extLst>
          </p:cNvPr>
          <p:cNvSpPr/>
          <p:nvPr/>
        </p:nvSpPr>
        <p:spPr>
          <a:xfrm>
            <a:off x="33769" y="257112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96"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C135FC-3B6B-49BD-A217-86FB5FA92C02}" type="slidenum">
              <a:rPr lang="en-US" smtClean="0">
                <a:solidFill>
                  <a:srgbClr val="000000"/>
                </a:solidFill>
                <a:latin typeface="Cambria" pitchFamily="18" charset="0"/>
                <a:cs typeface="Helvetica" panose="020B0604020202020204" pitchFamily="34" charset="0"/>
              </a:rPr>
              <a:pPr eaLnBrk="1" hangingPunct="1"/>
              <a:t>22</a:t>
            </a:fld>
            <a:endParaRPr lang="en-US" dirty="0">
              <a:solidFill>
                <a:srgbClr val="000000"/>
              </a:solidFill>
              <a:latin typeface="Cambria" pitchFamily="18" charset="0"/>
              <a:cs typeface="Helvetica" panose="020B0604020202020204" pitchFamily="34" charset="0"/>
            </a:endParaRPr>
          </a:p>
        </p:txBody>
      </p:sp>
      <p:sp>
        <p:nvSpPr>
          <p:cNvPr id="59394" name="Title 1"/>
          <p:cNvSpPr>
            <a:spLocks noGrp="1"/>
          </p:cNvSpPr>
          <p:nvPr>
            <p:ph type="title"/>
          </p:nvPr>
        </p:nvSpPr>
        <p:spPr>
          <a:xfrm>
            <a:off x="229019" y="150288"/>
            <a:ext cx="5259159" cy="651733"/>
          </a:xfrm>
        </p:spPr>
        <p:txBody>
          <a:bodyPr/>
          <a:lstStyle/>
          <a:p>
            <a:r>
              <a:rPr lang="en-US" dirty="0">
                <a:latin typeface="Helvetica" panose="020B0604020202020204" pitchFamily="34" charset="0"/>
              </a:rPr>
              <a:t>Creating Unique Intelligent Mail Tray/Sack Labels</a:t>
            </a:r>
          </a:p>
        </p:txBody>
      </p:sp>
      <p:sp>
        <p:nvSpPr>
          <p:cNvPr id="3" name="Rectangle 2">
            <a:extLst>
              <a:ext uri="{FF2B5EF4-FFF2-40B4-BE49-F238E27FC236}">
                <a16:creationId xmlns:a16="http://schemas.microsoft.com/office/drawing/2014/main" id="{EB105962-7AFF-435F-B97D-308293970E90}"/>
              </a:ext>
            </a:extLst>
          </p:cNvPr>
          <p:cNvSpPr/>
          <p:nvPr/>
        </p:nvSpPr>
        <p:spPr>
          <a:xfrm>
            <a:off x="1005460" y="1454591"/>
            <a:ext cx="3184333" cy="4308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200" b="1" dirty="0">
                <a:solidFill>
                  <a:srgbClr val="FF0000"/>
                </a:solidFill>
                <a:latin typeface="Helvetica" panose="020B0604020202020204" pitchFamily="34" charset="0"/>
                <a:cs typeface="Helvetica" charset="0"/>
              </a:rPr>
              <a:t>Step 11 </a:t>
            </a:r>
            <a:r>
              <a:rPr lang="en-US" sz="2200" b="1" dirty="0">
                <a:latin typeface="Helvetica" panose="020B0604020202020204" pitchFamily="34" charset="0"/>
                <a:cs typeface="Helvetica" charset="0"/>
              </a:rPr>
              <a:t>Create Labels </a:t>
            </a:r>
            <a:endParaRPr lang="en-US" sz="2200" dirty="0"/>
          </a:p>
        </p:txBody>
      </p:sp>
      <p:pic>
        <p:nvPicPr>
          <p:cNvPr id="5" name="Picture 4">
            <a:extLst>
              <a:ext uri="{FF2B5EF4-FFF2-40B4-BE49-F238E27FC236}">
                <a16:creationId xmlns:a16="http://schemas.microsoft.com/office/drawing/2014/main" id="{8EC2D945-C8C3-86BD-FACA-128512526851}"/>
              </a:ext>
            </a:extLst>
          </p:cNvPr>
          <p:cNvPicPr>
            <a:picLocks noChangeAspect="1"/>
          </p:cNvPicPr>
          <p:nvPr/>
        </p:nvPicPr>
        <p:blipFill>
          <a:blip r:embed="rId3"/>
          <a:stretch>
            <a:fillRect/>
          </a:stretch>
        </p:blipFill>
        <p:spPr>
          <a:xfrm>
            <a:off x="589540" y="2197773"/>
            <a:ext cx="5355137" cy="3980447"/>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2994992" y="1936630"/>
            <a:ext cx="535178" cy="522287"/>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Helvetica" panose="020B0604020202020204" pitchFamily="34" charset="0"/>
              </a:rPr>
              <a:t>1</a:t>
            </a:r>
            <a:endParaRPr lang="en-US" dirty="0">
              <a:latin typeface="Helvetica" panose="020B0604020202020204" pitchFamily="34" charset="0"/>
            </a:endParaRPr>
          </a:p>
        </p:txBody>
      </p:sp>
      <p:pic>
        <p:nvPicPr>
          <p:cNvPr id="14" name="Picture 13">
            <a:extLst>
              <a:ext uri="{FF2B5EF4-FFF2-40B4-BE49-F238E27FC236}">
                <a16:creationId xmlns:a16="http://schemas.microsoft.com/office/drawing/2014/main" id="{4805DACD-B5A9-48B5-05C8-521D361575C4}"/>
              </a:ext>
            </a:extLst>
          </p:cNvPr>
          <p:cNvPicPr>
            <a:picLocks noChangeAspect="1"/>
          </p:cNvPicPr>
          <p:nvPr/>
        </p:nvPicPr>
        <p:blipFill>
          <a:blip r:embed="rId4"/>
          <a:stretch>
            <a:fillRect/>
          </a:stretch>
        </p:blipFill>
        <p:spPr>
          <a:xfrm>
            <a:off x="6074953" y="1816774"/>
            <a:ext cx="5527507" cy="4848691"/>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a:xfrm>
            <a:off x="8610600" y="1554627"/>
            <a:ext cx="586408" cy="52429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Helvetica" panose="020B0604020202020204" pitchFamily="34" charset="0"/>
              </a:rPr>
              <a:t>2</a:t>
            </a:r>
          </a:p>
        </p:txBody>
      </p:sp>
      <p:sp>
        <p:nvSpPr>
          <p:cNvPr id="7" name="Rectangle 6">
            <a:extLst>
              <a:ext uri="{FF2B5EF4-FFF2-40B4-BE49-F238E27FC236}">
                <a16:creationId xmlns:a16="http://schemas.microsoft.com/office/drawing/2014/main" id="{264C49BB-9860-D54F-C884-601EECFBE066}"/>
              </a:ext>
            </a:extLst>
          </p:cNvPr>
          <p:cNvSpPr/>
          <p:nvPr/>
        </p:nvSpPr>
        <p:spPr>
          <a:xfrm>
            <a:off x="589540" y="5113711"/>
            <a:ext cx="1066323" cy="19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A8B93CB-61CF-4EA5-219B-EF6AE2F563DE}"/>
              </a:ext>
            </a:extLst>
          </p:cNvPr>
          <p:cNvSpPr/>
          <p:nvPr/>
        </p:nvSpPr>
        <p:spPr>
          <a:xfrm>
            <a:off x="6177440" y="4388441"/>
            <a:ext cx="1480660" cy="193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95BBE84-7EA3-603D-48C9-9779A62228E4}"/>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2EAA27-8EF8-4349-BFB3-0140DA510588}"/>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5"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03AF624-745D-4F6B-888B-F52CABABA7C2}" type="slidenum">
              <a:rPr lang="en-US" smtClean="0">
                <a:solidFill>
                  <a:srgbClr val="000000"/>
                </a:solidFill>
                <a:latin typeface="Cambria" pitchFamily="18" charset="0"/>
                <a:cs typeface="Helvetica" panose="020B0604020202020204" pitchFamily="34" charset="0"/>
              </a:rPr>
              <a:pPr eaLnBrk="1" hangingPunct="1"/>
              <a:t>23</a:t>
            </a:fld>
            <a:endParaRPr lang="en-US" dirty="0">
              <a:solidFill>
                <a:srgbClr val="000000"/>
              </a:solidFill>
              <a:latin typeface="Cambria" pitchFamily="18" charset="0"/>
              <a:cs typeface="Helvetica" panose="020B0604020202020204" pitchFamily="34" charset="0"/>
            </a:endParaRPr>
          </a:p>
        </p:txBody>
      </p:sp>
      <p:sp>
        <p:nvSpPr>
          <p:cNvPr id="61442" name="Title 1"/>
          <p:cNvSpPr>
            <a:spLocks noGrp="1"/>
          </p:cNvSpPr>
          <p:nvPr>
            <p:ph type="title"/>
          </p:nvPr>
        </p:nvSpPr>
        <p:spPr>
          <a:xfrm>
            <a:off x="229020" y="150288"/>
            <a:ext cx="5024624" cy="651733"/>
          </a:xfrm>
        </p:spPr>
        <p:txBody>
          <a:bodyPr/>
          <a:lstStyle/>
          <a:p>
            <a:r>
              <a:rPr lang="en-US" dirty="0">
                <a:latin typeface="Helvetica" panose="020B0604020202020204" pitchFamily="34" charset="0"/>
              </a:rPr>
              <a:t>Example of Address Labels Generated by Tool</a:t>
            </a:r>
          </a:p>
        </p:txBody>
      </p:sp>
      <p:pic>
        <p:nvPicPr>
          <p:cNvPr id="6" name="Picture 5">
            <a:extLst>
              <a:ext uri="{FF2B5EF4-FFF2-40B4-BE49-F238E27FC236}">
                <a16:creationId xmlns:a16="http://schemas.microsoft.com/office/drawing/2014/main" id="{B86D08A4-13B4-3F42-642D-6A03FA5F18ED}"/>
              </a:ext>
            </a:extLst>
          </p:cNvPr>
          <p:cNvPicPr>
            <a:picLocks noChangeAspect="1"/>
          </p:cNvPicPr>
          <p:nvPr/>
        </p:nvPicPr>
        <p:blipFill>
          <a:blip r:embed="rId3"/>
          <a:stretch>
            <a:fillRect/>
          </a:stretch>
        </p:blipFill>
        <p:spPr>
          <a:xfrm>
            <a:off x="2064327" y="1766660"/>
            <a:ext cx="8426309" cy="438013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8899883-49EF-A5CD-248F-E62B0B47A524}"/>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EB2F05-201D-41BE-AD67-716714F72555}"/>
              </a:ext>
            </a:extLst>
          </p:cNvPr>
          <p:cNvSpPr/>
          <p:nvPr/>
        </p:nvSpPr>
        <p:spPr>
          <a:xfrm>
            <a:off x="-12038" y="2438311"/>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67"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AC05C15-7A6C-4FF8-998A-433B6E6694B8}" type="slidenum">
              <a:rPr lang="en-US" smtClean="0">
                <a:solidFill>
                  <a:srgbClr val="000000"/>
                </a:solidFill>
                <a:latin typeface="Cambria" pitchFamily="18" charset="0"/>
                <a:cs typeface="Helvetica" panose="020B0604020202020204" pitchFamily="34" charset="0"/>
              </a:rPr>
              <a:pPr eaLnBrk="1" hangingPunct="1"/>
              <a:t>24</a:t>
            </a:fld>
            <a:endParaRPr lang="en-US" dirty="0">
              <a:solidFill>
                <a:srgbClr val="000000"/>
              </a:solidFill>
              <a:latin typeface="Cambria" pitchFamily="18" charset="0"/>
              <a:cs typeface="Helvetica" panose="020B0604020202020204" pitchFamily="34" charset="0"/>
            </a:endParaRPr>
          </a:p>
        </p:txBody>
      </p:sp>
      <p:sp>
        <p:nvSpPr>
          <p:cNvPr id="62466" name="Title 1"/>
          <p:cNvSpPr>
            <a:spLocks noGrp="1"/>
          </p:cNvSpPr>
          <p:nvPr>
            <p:ph type="title"/>
          </p:nvPr>
        </p:nvSpPr>
        <p:spPr>
          <a:xfrm>
            <a:off x="299258" y="150288"/>
            <a:ext cx="4768042" cy="651733"/>
          </a:xfrm>
        </p:spPr>
        <p:txBody>
          <a:bodyPr>
            <a:noAutofit/>
          </a:bodyPr>
          <a:lstStyle/>
          <a:p>
            <a:r>
              <a:rPr lang="en-US" dirty="0">
                <a:latin typeface="Helvetica" panose="020B0604020202020204" pitchFamily="34" charset="0"/>
              </a:rPr>
              <a:t>Assembling the Mailing</a:t>
            </a:r>
          </a:p>
        </p:txBody>
      </p:sp>
      <p:sp>
        <p:nvSpPr>
          <p:cNvPr id="62470" name="TextBox 7"/>
          <p:cNvSpPr txBox="1">
            <a:spLocks noChangeArrowheads="1"/>
          </p:cNvSpPr>
          <p:nvPr/>
        </p:nvSpPr>
        <p:spPr bwMode="auto">
          <a:xfrm>
            <a:off x="3311112" y="6085883"/>
            <a:ext cx="641003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latin typeface="Helvetica" panose="020B0604020202020204" pitchFamily="34" charset="0"/>
                <a:cs typeface="Helvetica" panose="020B0604020202020204" pitchFamily="34" charset="0"/>
              </a:rPr>
              <a:t>Clicking on </a:t>
            </a:r>
            <a:r>
              <a:rPr lang="en-US" b="1" dirty="0">
                <a:latin typeface="Helvetica" panose="020B0604020202020204" pitchFamily="34" charset="0"/>
                <a:cs typeface="Helvetica" panose="020B0604020202020204" pitchFamily="34" charset="0"/>
              </a:rPr>
              <a:t>Open Postage Statement </a:t>
            </a:r>
            <a:r>
              <a:rPr lang="en-US" dirty="0">
                <a:latin typeface="Helvetica" panose="020B0604020202020204" pitchFamily="34" charset="0"/>
                <a:cs typeface="Helvetica" panose="020B0604020202020204" pitchFamily="34" charset="0"/>
              </a:rPr>
              <a:t>starts the electronic submission of the postage statement and qualification report. </a:t>
            </a:r>
          </a:p>
        </p:txBody>
      </p:sp>
      <p:pic>
        <p:nvPicPr>
          <p:cNvPr id="3" name="Picture 2">
            <a:extLst>
              <a:ext uri="{FF2B5EF4-FFF2-40B4-BE49-F238E27FC236}">
                <a16:creationId xmlns:a16="http://schemas.microsoft.com/office/drawing/2014/main" id="{BFE7D943-2E1C-72FB-52AF-92C0DA16DE09}"/>
              </a:ext>
            </a:extLst>
          </p:cNvPr>
          <p:cNvPicPr>
            <a:picLocks noChangeAspect="1"/>
          </p:cNvPicPr>
          <p:nvPr/>
        </p:nvPicPr>
        <p:blipFill>
          <a:blip r:embed="rId3"/>
          <a:stretch>
            <a:fillRect/>
          </a:stretch>
        </p:blipFill>
        <p:spPr>
          <a:xfrm>
            <a:off x="512356" y="1379902"/>
            <a:ext cx="5246471" cy="443982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4F7B6F2-F17A-AE98-11E4-2FD5B665D81F}"/>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pic>
        <p:nvPicPr>
          <p:cNvPr id="5" name="Picture 4">
            <a:extLst>
              <a:ext uri="{FF2B5EF4-FFF2-40B4-BE49-F238E27FC236}">
                <a16:creationId xmlns:a16="http://schemas.microsoft.com/office/drawing/2014/main" id="{004D84B4-0D86-40E5-F69C-F61B61CC0D41}"/>
              </a:ext>
            </a:extLst>
          </p:cNvPr>
          <p:cNvPicPr>
            <a:picLocks noChangeAspect="1"/>
          </p:cNvPicPr>
          <p:nvPr/>
        </p:nvPicPr>
        <p:blipFill>
          <a:blip r:embed="rId4"/>
          <a:stretch>
            <a:fillRect/>
          </a:stretch>
        </p:blipFill>
        <p:spPr>
          <a:xfrm>
            <a:off x="6283221" y="1379902"/>
            <a:ext cx="5316714" cy="442408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38A6BE7E-907C-20CF-BF36-4B282A032B06}"/>
              </a:ext>
            </a:extLst>
          </p:cNvPr>
          <p:cNvSpPr/>
          <p:nvPr/>
        </p:nvSpPr>
        <p:spPr>
          <a:xfrm>
            <a:off x="6387798" y="5627076"/>
            <a:ext cx="984741" cy="141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223B9F-ECEE-4EC5-A836-A95BE264AACB}"/>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91"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8126DF2-1592-4EB5-A00D-3C17AF760CBB}" type="slidenum">
              <a:rPr lang="en-US" smtClean="0">
                <a:solidFill>
                  <a:srgbClr val="000000"/>
                </a:solidFill>
                <a:latin typeface="Cambria" pitchFamily="18" charset="0"/>
                <a:cs typeface="Helvetica" panose="020B0604020202020204" pitchFamily="34" charset="0"/>
              </a:rPr>
              <a:pPr eaLnBrk="1" hangingPunct="1"/>
              <a:t>25</a:t>
            </a:fld>
            <a:endParaRPr lang="en-US" dirty="0">
              <a:solidFill>
                <a:srgbClr val="000000"/>
              </a:solidFill>
              <a:latin typeface="Cambria" pitchFamily="18" charset="0"/>
              <a:cs typeface="Helvetica" panose="020B0604020202020204" pitchFamily="34" charset="0"/>
            </a:endParaRPr>
          </a:p>
        </p:txBody>
      </p:sp>
      <p:sp>
        <p:nvSpPr>
          <p:cNvPr id="63490" name="Title 1"/>
          <p:cNvSpPr>
            <a:spLocks noGrp="1"/>
          </p:cNvSpPr>
          <p:nvPr>
            <p:ph type="title"/>
          </p:nvPr>
        </p:nvSpPr>
        <p:spPr>
          <a:xfrm>
            <a:off x="229020" y="150288"/>
            <a:ext cx="5257380" cy="651733"/>
          </a:xfrm>
        </p:spPr>
        <p:txBody>
          <a:bodyPr/>
          <a:lstStyle/>
          <a:p>
            <a:r>
              <a:rPr lang="en-US" dirty="0">
                <a:latin typeface="Helvetica" panose="020B0604020202020204" pitchFamily="34" charset="0"/>
              </a:rPr>
              <a:t>Planned Postage Statement – Review and S</a:t>
            </a:r>
            <a:r>
              <a:rPr lang="en-US" b="1" dirty="0">
                <a:latin typeface="Helvetica" panose="020B0604020202020204" pitchFamily="34" charset="0"/>
              </a:rPr>
              <a:t>ubmit</a:t>
            </a: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045177"/>
            <a:ext cx="7021995" cy="4311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Oval 2"/>
          <p:cNvSpPr/>
          <p:nvPr/>
        </p:nvSpPr>
        <p:spPr>
          <a:xfrm>
            <a:off x="9938950" y="2419771"/>
            <a:ext cx="12319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Helvetica" panose="020B0604020202020204" pitchFamily="34" charset="0"/>
            </a:endParaRPr>
          </a:p>
        </p:txBody>
      </p:sp>
      <p:sp>
        <p:nvSpPr>
          <p:cNvPr id="7" name="Rectangle 6">
            <a:extLst>
              <a:ext uri="{FF2B5EF4-FFF2-40B4-BE49-F238E27FC236}">
                <a16:creationId xmlns:a16="http://schemas.microsoft.com/office/drawing/2014/main" id="{73A83B67-F6D0-47A8-ABE1-06C2CE22A9BF}"/>
              </a:ext>
            </a:extLst>
          </p:cNvPr>
          <p:cNvSpPr/>
          <p:nvPr/>
        </p:nvSpPr>
        <p:spPr>
          <a:xfrm>
            <a:off x="489160" y="1859771"/>
            <a:ext cx="3370535" cy="120032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rgbClr val="FF0000"/>
                </a:solidFill>
                <a:latin typeface="Helvetica" panose="020B0604020202020204" pitchFamily="34" charset="0"/>
              </a:rPr>
              <a:t>Step 13 </a:t>
            </a:r>
            <a:r>
              <a:rPr lang="en-US" sz="2400" b="1" dirty="0">
                <a:latin typeface="Helvetica" panose="020B0604020202020204" pitchFamily="34" charset="0"/>
              </a:rPr>
              <a:t>Create and Submit Electronic Postage Statement</a:t>
            </a:r>
            <a:r>
              <a:rPr lang="en-US" sz="2400" dirty="0">
                <a:latin typeface="Helvetica" panose="020B0604020202020204" pitchFamily="34" charset="0"/>
              </a:rPr>
              <a:t> </a:t>
            </a:r>
            <a:endParaRPr lang="en-US" sz="2400" dirty="0"/>
          </a:p>
        </p:txBody>
      </p:sp>
      <p:sp>
        <p:nvSpPr>
          <p:cNvPr id="2" name="TextBox 1">
            <a:extLst>
              <a:ext uri="{FF2B5EF4-FFF2-40B4-BE49-F238E27FC236}">
                <a16:creationId xmlns:a16="http://schemas.microsoft.com/office/drawing/2014/main" id="{36945956-39EF-E288-9D23-517285F97CB4}"/>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61FD0F-2601-4E52-8729-805E01550A27}"/>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16"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4B27C9-815F-4527-B12D-4F325E433242}" type="slidenum">
              <a:rPr lang="en-US" smtClean="0">
                <a:solidFill>
                  <a:srgbClr val="000000"/>
                </a:solidFill>
                <a:latin typeface="Cambria" pitchFamily="18" charset="0"/>
                <a:cs typeface="Helvetica" panose="020B0604020202020204" pitchFamily="34" charset="0"/>
              </a:rPr>
              <a:pPr eaLnBrk="1" hangingPunct="1"/>
              <a:t>26</a:t>
            </a:fld>
            <a:endParaRPr lang="en-US" dirty="0">
              <a:solidFill>
                <a:srgbClr val="000000"/>
              </a:solidFill>
              <a:latin typeface="Cambria" pitchFamily="18" charset="0"/>
              <a:cs typeface="Helvetica" panose="020B0604020202020204" pitchFamily="34" charset="0"/>
            </a:endParaRPr>
          </a:p>
        </p:txBody>
      </p:sp>
      <p:sp>
        <p:nvSpPr>
          <p:cNvPr id="64514" name="Title 1"/>
          <p:cNvSpPr>
            <a:spLocks noGrp="1"/>
          </p:cNvSpPr>
          <p:nvPr>
            <p:ph type="title"/>
          </p:nvPr>
        </p:nvSpPr>
        <p:spPr>
          <a:xfrm>
            <a:off x="181395" y="169338"/>
            <a:ext cx="5866980" cy="651733"/>
          </a:xfrm>
        </p:spPr>
        <p:txBody>
          <a:bodyPr/>
          <a:lstStyle/>
          <a:p>
            <a:r>
              <a:rPr lang="en-US" dirty="0">
                <a:latin typeface="Helvetica" panose="020B0604020202020204" pitchFamily="34" charset="0"/>
              </a:rPr>
              <a:t>Bring Mailing to Acceptance Unit</a:t>
            </a:r>
          </a:p>
        </p:txBody>
      </p:sp>
      <p:sp>
        <p:nvSpPr>
          <p:cNvPr id="64515" name="Content Placeholder 2"/>
          <p:cNvSpPr>
            <a:spLocks noGrp="1"/>
          </p:cNvSpPr>
          <p:nvPr>
            <p:ph sz="half" idx="4294967295"/>
          </p:nvPr>
        </p:nvSpPr>
        <p:spPr>
          <a:xfrm>
            <a:off x="1012131" y="4251293"/>
            <a:ext cx="4205507" cy="1506984"/>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pPr>
              <a:defRPr/>
            </a:pPr>
            <a:r>
              <a:rPr sz="2000" dirty="0">
                <a:latin typeface="Helvetica" panose="020B0604020202020204" pitchFamily="34" charset="0"/>
              </a:rPr>
              <a:t>Print </a:t>
            </a:r>
            <a:r>
              <a:rPr lang="en-US" sz="2000" dirty="0">
                <a:latin typeface="Helvetica" panose="020B0604020202020204" pitchFamily="34" charset="0"/>
              </a:rPr>
              <a:t>Electronic C</a:t>
            </a:r>
            <a:r>
              <a:rPr sz="2000" dirty="0">
                <a:latin typeface="Helvetica" panose="020B0604020202020204" pitchFamily="34" charset="0"/>
              </a:rPr>
              <a:t>onfirmation </a:t>
            </a:r>
            <a:r>
              <a:rPr lang="en-US" sz="2000" dirty="0">
                <a:latin typeface="Helvetica" panose="020B0604020202020204" pitchFamily="34" charset="0"/>
              </a:rPr>
              <a:t>Acceptance Notice </a:t>
            </a:r>
            <a:r>
              <a:rPr sz="2000" dirty="0">
                <a:latin typeface="Helvetica" panose="020B0604020202020204" pitchFamily="34" charset="0"/>
              </a:rPr>
              <a:t>page </a:t>
            </a:r>
          </a:p>
          <a:p>
            <a:pPr marL="0" indent="0">
              <a:buNone/>
              <a:defRPr/>
            </a:pPr>
            <a:endParaRPr sz="2000" dirty="0">
              <a:latin typeface="Helvetica" panose="020B0604020202020204" pitchFamily="34" charset="0"/>
            </a:endParaRPr>
          </a:p>
          <a:p>
            <a:pPr>
              <a:defRPr/>
            </a:pPr>
            <a:r>
              <a:rPr sz="2000" dirty="0">
                <a:latin typeface="Helvetica" panose="020B0604020202020204" pitchFamily="34" charset="0"/>
              </a:rPr>
              <a:t>You are ready to bring the mailing to </a:t>
            </a:r>
            <a:r>
              <a:rPr lang="en-US" sz="2000" dirty="0">
                <a:latin typeface="Helvetica" panose="020B0604020202020204" pitchFamily="34" charset="0"/>
              </a:rPr>
              <a:t>the</a:t>
            </a:r>
            <a:r>
              <a:rPr sz="2000" dirty="0">
                <a:latin typeface="Helvetica" panose="020B0604020202020204" pitchFamily="34" charset="0"/>
              </a:rPr>
              <a:t> acceptance unit</a:t>
            </a:r>
            <a:r>
              <a:rPr lang="en-US" sz="2000" dirty="0">
                <a:latin typeface="Helvetica" panose="020B0604020202020204" pitchFamily="34" charset="0"/>
              </a:rPr>
              <a:t> (BMEU)</a:t>
            </a:r>
            <a:r>
              <a:rPr sz="2000" dirty="0">
                <a:latin typeface="Helvetica" panose="020B0604020202020204" pitchFamily="34" charset="0"/>
              </a:rPr>
              <a:t>.  </a:t>
            </a:r>
          </a:p>
          <a:p>
            <a:pPr>
              <a:defRPr/>
            </a:pPr>
            <a:endParaRPr sz="2000" dirty="0"/>
          </a:p>
          <a:p>
            <a:pPr lvl="1">
              <a:defRPr/>
            </a:pPr>
            <a:endParaRPr sz="1800" dirty="0"/>
          </a:p>
        </p:txBody>
      </p:sp>
      <p:sp>
        <p:nvSpPr>
          <p:cNvPr id="64517" name="Content Placeholder 1"/>
          <p:cNvSpPr>
            <a:spLocks noGrp="1"/>
          </p:cNvSpPr>
          <p:nvPr>
            <p:ph sz="half" idx="4294967295"/>
          </p:nvPr>
        </p:nvSpPr>
        <p:spPr>
          <a:xfrm>
            <a:off x="6807200" y="1600200"/>
            <a:ext cx="5384800" cy="4530725"/>
          </a:xfrm>
        </p:spPr>
        <p:txBody>
          <a:bodyPr/>
          <a:lstStyle/>
          <a:p>
            <a:r>
              <a:rPr dirty="0"/>
              <a:t>Insert bmeu ecan</a:t>
            </a:r>
          </a:p>
        </p:txBody>
      </p:sp>
      <p:sp>
        <p:nvSpPr>
          <p:cNvPr id="8" name="Rectangle 7">
            <a:extLst>
              <a:ext uri="{FF2B5EF4-FFF2-40B4-BE49-F238E27FC236}">
                <a16:creationId xmlns:a16="http://schemas.microsoft.com/office/drawing/2014/main" id="{807B8CC6-E873-4C3E-B15F-0F19340E2E98}"/>
              </a:ext>
            </a:extLst>
          </p:cNvPr>
          <p:cNvSpPr/>
          <p:nvPr/>
        </p:nvSpPr>
        <p:spPr>
          <a:xfrm>
            <a:off x="652881" y="2158736"/>
            <a:ext cx="4924005" cy="830997"/>
          </a:xfrm>
          <a:prstGeom prst="rect">
            <a:avLst/>
          </a:prstGeom>
          <a:solidFill>
            <a:srgbClr val="FDFDF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rgbClr val="FF0000"/>
                </a:solidFill>
                <a:latin typeface="Helvetica" panose="020B0604020202020204" pitchFamily="34" charset="0"/>
              </a:rPr>
              <a:t>Step 14 </a:t>
            </a:r>
            <a:r>
              <a:rPr lang="en-US" sz="2400" b="1" dirty="0">
                <a:latin typeface="Helvetica" panose="020B0604020202020204" pitchFamily="34" charset="0"/>
              </a:rPr>
              <a:t>Print the Electronic Confirmation Acceptance Notice</a:t>
            </a:r>
            <a:endParaRPr lang="en-US" dirty="0"/>
          </a:p>
        </p:txBody>
      </p:sp>
      <p:sp>
        <p:nvSpPr>
          <p:cNvPr id="2" name="TextBox 1">
            <a:extLst>
              <a:ext uri="{FF2B5EF4-FFF2-40B4-BE49-F238E27FC236}">
                <a16:creationId xmlns:a16="http://schemas.microsoft.com/office/drawing/2014/main" id="{1FD14E61-E414-7444-9B98-D249F2E26AF3}"/>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pic>
        <p:nvPicPr>
          <p:cNvPr id="3" name="Picture 2" descr="A picture containing graphical user interface&#10;&#10;Description automatically generated">
            <a:extLst>
              <a:ext uri="{FF2B5EF4-FFF2-40B4-BE49-F238E27FC236}">
                <a16:creationId xmlns:a16="http://schemas.microsoft.com/office/drawing/2014/main" id="{59C75BC4-F959-635E-9BAF-19D7CD49546E}"/>
              </a:ext>
            </a:extLst>
          </p:cNvPr>
          <p:cNvPicPr>
            <a:picLocks noChangeAspect="1"/>
          </p:cNvPicPr>
          <p:nvPr/>
        </p:nvPicPr>
        <p:blipFill>
          <a:blip r:embed="rId3"/>
          <a:stretch>
            <a:fillRect/>
          </a:stretch>
        </p:blipFill>
        <p:spPr>
          <a:xfrm>
            <a:off x="5910392" y="1495293"/>
            <a:ext cx="4924005" cy="51907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46144-1E9F-43C6-9C7E-ACE923B0B607}"/>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58" name="Rectangle 2"/>
          <p:cNvSpPr>
            <a:spLocks noGrp="1" noChangeArrowheads="1"/>
          </p:cNvSpPr>
          <p:nvPr>
            <p:ph type="title"/>
          </p:nvPr>
        </p:nvSpPr>
        <p:spPr>
          <a:xfrm>
            <a:off x="229018" y="150288"/>
            <a:ext cx="4752055" cy="651733"/>
          </a:xfrm>
        </p:spPr>
        <p:txBody>
          <a:bodyPr/>
          <a:lstStyle/>
          <a:p>
            <a:r>
              <a:rPr lang="en-US" dirty="0">
                <a:latin typeface="Helvetica" panose="020B0604020202020204" pitchFamily="34" charset="0"/>
              </a:rPr>
              <a:t>Mailing Appears on Dashboard – UPD Status</a:t>
            </a:r>
          </a:p>
        </p:txBody>
      </p:sp>
      <p:sp>
        <p:nvSpPr>
          <p:cNvPr id="70659" name="Rectangle 3"/>
          <p:cNvSpPr>
            <a:spLocks noGrp="1" noChangeArrowheads="1"/>
          </p:cNvSpPr>
          <p:nvPr>
            <p:ph type="body" idx="4294967295"/>
          </p:nvPr>
        </p:nvSpPr>
        <p:spPr>
          <a:xfrm>
            <a:off x="710212" y="1731885"/>
            <a:ext cx="9233887" cy="1446321"/>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r>
              <a:rPr sz="2000" dirty="0">
                <a:latin typeface="Helvetica" panose="020B0604020202020204" pitchFamily="34" charset="0"/>
              </a:rPr>
              <a:t>Once the</a:t>
            </a:r>
            <a:r>
              <a:rPr lang="en-US" sz="2000" dirty="0">
                <a:latin typeface="Helvetica" panose="020B0604020202020204" pitchFamily="34" charset="0"/>
              </a:rPr>
              <a:t> </a:t>
            </a:r>
            <a:r>
              <a:rPr sz="2000" dirty="0">
                <a:latin typeface="Helvetica" panose="020B0604020202020204" pitchFamily="34" charset="0"/>
              </a:rPr>
              <a:t>postage statement</a:t>
            </a:r>
            <a:r>
              <a:rPr lang="en-US" sz="2000" dirty="0">
                <a:latin typeface="Helvetica" panose="020B0604020202020204" pitchFamily="34" charset="0"/>
              </a:rPr>
              <a:t> has been submitted</a:t>
            </a:r>
            <a:r>
              <a:rPr sz="2000" dirty="0">
                <a:latin typeface="Helvetica" panose="020B0604020202020204" pitchFamily="34" charset="0"/>
              </a:rPr>
              <a:t>, it will appear on </a:t>
            </a:r>
            <a:r>
              <a:rPr lang="en-US" sz="2000" dirty="0">
                <a:latin typeface="Helvetica" panose="020B0604020202020204" pitchFamily="34" charset="0"/>
              </a:rPr>
              <a:t>the mailer’s</a:t>
            </a:r>
            <a:r>
              <a:rPr sz="2000" dirty="0">
                <a:latin typeface="Helvetica" panose="020B0604020202020204" pitchFamily="34" charset="0"/>
              </a:rPr>
              <a:t> </a:t>
            </a:r>
            <a:r>
              <a:rPr lang="en-US" sz="2000" dirty="0">
                <a:latin typeface="Helvetica" panose="020B0604020202020204" pitchFamily="34" charset="0"/>
              </a:rPr>
              <a:t>D</a:t>
            </a:r>
            <a:r>
              <a:rPr sz="2000" dirty="0">
                <a:latin typeface="Helvetica" panose="020B0604020202020204" pitchFamily="34" charset="0"/>
              </a:rPr>
              <a:t>ashboard </a:t>
            </a:r>
            <a:r>
              <a:rPr lang="en-US" sz="2000" dirty="0">
                <a:latin typeface="Helvetica" panose="020B0604020202020204" pitchFamily="34" charset="0"/>
              </a:rPr>
              <a:t>with Statement Status – </a:t>
            </a:r>
            <a:r>
              <a:rPr sz="2000" dirty="0">
                <a:latin typeface="Helvetica" panose="020B0604020202020204" pitchFamily="34" charset="0"/>
              </a:rPr>
              <a:t>UPD</a:t>
            </a:r>
            <a:r>
              <a:rPr lang="en-US" sz="2000" dirty="0"/>
              <a:t> (USPS Processing Due).</a:t>
            </a:r>
            <a:endParaRPr sz="2000" dirty="0">
              <a:latin typeface="Helvetica" panose="020B0604020202020204" pitchFamily="34" charset="0"/>
            </a:endParaRPr>
          </a:p>
          <a:p>
            <a:r>
              <a:rPr lang="en-US" sz="2000" dirty="0">
                <a:latin typeface="Helvetica" panose="020B0604020202020204" pitchFamily="34" charset="0"/>
              </a:rPr>
              <a:t>Mailers</a:t>
            </a:r>
            <a:r>
              <a:rPr sz="2000" dirty="0">
                <a:latin typeface="Helvetica" panose="020B0604020202020204" pitchFamily="34" charset="0"/>
              </a:rPr>
              <a:t> </a:t>
            </a:r>
            <a:r>
              <a:rPr lang="en-US" sz="2000" dirty="0">
                <a:latin typeface="Helvetica" panose="020B0604020202020204" pitchFamily="34" charset="0"/>
              </a:rPr>
              <a:t>may</a:t>
            </a:r>
            <a:r>
              <a:rPr sz="2000" dirty="0">
                <a:latin typeface="Helvetica" panose="020B0604020202020204" pitchFamily="34" charset="0"/>
              </a:rPr>
              <a:t> cancel job</a:t>
            </a:r>
            <a:r>
              <a:rPr lang="en-US" sz="2000" dirty="0">
                <a:latin typeface="Helvetica" panose="020B0604020202020204" pitchFamily="34" charset="0"/>
              </a:rPr>
              <a:t>s</a:t>
            </a:r>
            <a:r>
              <a:rPr sz="2000" dirty="0">
                <a:latin typeface="Helvetica" panose="020B0604020202020204" pitchFamily="34" charset="0"/>
              </a:rPr>
              <a:t> from </a:t>
            </a:r>
            <a:r>
              <a:rPr lang="en-US" sz="2000" dirty="0">
                <a:latin typeface="Helvetica" panose="020B0604020202020204" pitchFamily="34" charset="0"/>
              </a:rPr>
              <a:t>their</a:t>
            </a:r>
            <a:r>
              <a:rPr sz="2000" b="1" dirty="0">
                <a:solidFill>
                  <a:srgbClr val="7030A0"/>
                </a:solidFill>
                <a:latin typeface="Helvetica" panose="020B0604020202020204" pitchFamily="34" charset="0"/>
              </a:rPr>
              <a:t> </a:t>
            </a:r>
            <a:r>
              <a:rPr sz="2000" dirty="0">
                <a:latin typeface="Helvetica" panose="020B0604020202020204" pitchFamily="34" charset="0"/>
              </a:rPr>
              <a:t>Dashboard if </a:t>
            </a:r>
            <a:r>
              <a:rPr lang="en-US" sz="2000" dirty="0">
                <a:latin typeface="Helvetica" panose="020B0604020202020204" pitchFamily="34" charset="0"/>
              </a:rPr>
              <a:t>the </a:t>
            </a:r>
            <a:r>
              <a:rPr sz="2000" dirty="0">
                <a:latin typeface="Helvetica" panose="020B0604020202020204" pitchFamily="34" charset="0"/>
              </a:rPr>
              <a:t>BMEU has not </a:t>
            </a:r>
            <a:r>
              <a:rPr lang="en-US" sz="2000" dirty="0">
                <a:latin typeface="Helvetica" panose="020B0604020202020204" pitchFamily="34" charset="0"/>
              </a:rPr>
              <a:t>yet checked-in</a:t>
            </a:r>
            <a:r>
              <a:rPr sz="2000" dirty="0">
                <a:latin typeface="Helvetica" panose="020B0604020202020204" pitchFamily="34" charset="0"/>
              </a:rPr>
              <a:t> the job.</a:t>
            </a:r>
            <a:r>
              <a:rPr lang="en-US" sz="2000" dirty="0">
                <a:latin typeface="Helvetica" panose="020B0604020202020204" pitchFamily="34" charset="0"/>
              </a:rPr>
              <a:t> Check-in occurs upon presentation of the mailing at the BMEU.</a:t>
            </a:r>
            <a:r>
              <a:rPr sz="2000" dirty="0">
                <a:latin typeface="Helvetica" panose="020B0604020202020204" pitchFamily="34" charset="0"/>
              </a:rPr>
              <a:t> </a:t>
            </a:r>
          </a:p>
          <a:p>
            <a:pPr lvl="1">
              <a:buFont typeface="Courier New" panose="02070309020205020404" pitchFamily="49" charset="0"/>
              <a:buChar char="o"/>
            </a:pPr>
            <a:r>
              <a:rPr lang="en-US" sz="1800" dirty="0">
                <a:latin typeface="Helvetica" panose="020B0604020202020204" pitchFamily="34" charset="0"/>
              </a:rPr>
              <a:t>The</a:t>
            </a:r>
            <a:r>
              <a:rPr sz="1800" dirty="0">
                <a:latin typeface="Helvetica" panose="020B0604020202020204" pitchFamily="34" charset="0"/>
              </a:rPr>
              <a:t> </a:t>
            </a:r>
            <a:r>
              <a:rPr lang="en-US" sz="1800" dirty="0">
                <a:latin typeface="Helvetica" panose="020B0604020202020204" pitchFamily="34" charset="0"/>
              </a:rPr>
              <a:t>mailer’s </a:t>
            </a:r>
            <a:r>
              <a:rPr sz="1800" dirty="0">
                <a:latin typeface="Helvetica" panose="020B0604020202020204" pitchFamily="34" charset="0"/>
              </a:rPr>
              <a:t>dashboard mirrors </a:t>
            </a:r>
            <a:r>
              <a:rPr lang="en-US" sz="1800" dirty="0">
                <a:latin typeface="Helvetica" panose="020B0604020202020204" pitchFamily="34" charset="0"/>
              </a:rPr>
              <a:t>the </a:t>
            </a:r>
            <a:r>
              <a:rPr sz="1800" dirty="0">
                <a:latin typeface="Helvetica" panose="020B0604020202020204" pitchFamily="34" charset="0"/>
              </a:rPr>
              <a:t>USPS dashboard</a:t>
            </a:r>
            <a:r>
              <a:rPr lang="en-US" sz="1800" dirty="0">
                <a:latin typeface="Helvetica" panose="020B0604020202020204" pitchFamily="34" charset="0"/>
              </a:rPr>
              <a:t>.</a:t>
            </a:r>
            <a:endParaRPr sz="1800" dirty="0">
              <a:latin typeface="Helvetica" panose="020B0604020202020204" pitchFamily="34" charset="0"/>
            </a:endParaRPr>
          </a:p>
        </p:txBody>
      </p:sp>
      <p:pic>
        <p:nvPicPr>
          <p:cNvPr id="2" name="Picture 1">
            <a:extLst>
              <a:ext uri="{FF2B5EF4-FFF2-40B4-BE49-F238E27FC236}">
                <a16:creationId xmlns:a16="http://schemas.microsoft.com/office/drawing/2014/main" id="{435FEF51-4055-4F12-9BF9-6F7988D29AF8}"/>
              </a:ext>
            </a:extLst>
          </p:cNvPr>
          <p:cNvPicPr>
            <a:picLocks noChangeAspect="1"/>
          </p:cNvPicPr>
          <p:nvPr/>
        </p:nvPicPr>
        <p:blipFill>
          <a:blip r:embed="rId3"/>
          <a:stretch>
            <a:fillRect/>
          </a:stretch>
        </p:blipFill>
        <p:spPr>
          <a:xfrm>
            <a:off x="209788" y="3538753"/>
            <a:ext cx="11772424" cy="235267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8DCA7021-C058-BAE5-EA36-7E9BBA4370A1}"/>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2FF266-9B5B-4BA6-A535-B0E28A3396EC}"/>
              </a:ext>
            </a:extLst>
          </p:cNvPr>
          <p:cNvSpPr/>
          <p:nvPr/>
        </p:nvSpPr>
        <p:spPr>
          <a:xfrm>
            <a:off x="0" y="2574235"/>
            <a:ext cx="12192000" cy="2474843"/>
          </a:xfrm>
          <a:prstGeom prst="rect">
            <a:avLst/>
          </a:prstGeom>
          <a:solidFill>
            <a:srgbClr val="3448DC">
              <a:alpha val="2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734"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E62C76-43CD-47FA-A912-38A0B88C406F}" type="slidenum">
              <a:rPr lang="en-US" smtClean="0">
                <a:solidFill>
                  <a:srgbClr val="000000"/>
                </a:solidFill>
                <a:latin typeface="Cambria" pitchFamily="18" charset="0"/>
                <a:cs typeface="Helvetica" panose="020B0604020202020204" pitchFamily="34" charset="0"/>
              </a:rPr>
              <a:pPr eaLnBrk="1" hangingPunct="1"/>
              <a:t>28</a:t>
            </a:fld>
            <a:endParaRPr lang="en-US" dirty="0">
              <a:solidFill>
                <a:srgbClr val="000000"/>
              </a:solidFill>
              <a:latin typeface="Cambria" pitchFamily="18" charset="0"/>
              <a:cs typeface="Helvetica" panose="020B0604020202020204" pitchFamily="34" charset="0"/>
            </a:endParaRPr>
          </a:p>
        </p:txBody>
      </p:sp>
      <p:sp>
        <p:nvSpPr>
          <p:cNvPr id="73730" name="Title 1"/>
          <p:cNvSpPr>
            <a:spLocks noGrp="1"/>
          </p:cNvSpPr>
          <p:nvPr>
            <p:ph type="title"/>
          </p:nvPr>
        </p:nvSpPr>
        <p:spPr>
          <a:xfrm>
            <a:off x="229020" y="150288"/>
            <a:ext cx="5738643" cy="651733"/>
          </a:xfrm>
        </p:spPr>
        <p:txBody>
          <a:bodyPr/>
          <a:lstStyle/>
          <a:p>
            <a:r>
              <a:rPr lang="en-US" dirty="0">
                <a:latin typeface="Helvetica" panose="020B0604020202020204" pitchFamily="34" charset="0"/>
              </a:rPr>
              <a:t>Resources – Business Customer Gateway</a:t>
            </a:r>
            <a:r>
              <a:rPr lang="en-US" baseline="30000" dirty="0">
                <a:latin typeface="Helvetica" panose="020B0604020202020204" pitchFamily="34" charset="0"/>
              </a:rPr>
              <a:t> ®</a:t>
            </a:r>
            <a:endParaRPr lang="en-US" dirty="0">
              <a:latin typeface="Helvetica" panose="020B0604020202020204" pitchFamily="34" charset="0"/>
            </a:endParaRPr>
          </a:p>
        </p:txBody>
      </p:sp>
      <p:sp>
        <p:nvSpPr>
          <p:cNvPr id="73731" name="Content Placeholder 2"/>
          <p:cNvSpPr>
            <a:spLocks noGrp="1"/>
          </p:cNvSpPr>
          <p:nvPr>
            <p:ph sz="half" idx="4294967295"/>
          </p:nvPr>
        </p:nvSpPr>
        <p:spPr>
          <a:xfrm>
            <a:off x="411704" y="1375282"/>
            <a:ext cx="11450095" cy="3157856"/>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pPr>
              <a:lnSpc>
                <a:spcPct val="100000"/>
              </a:lnSpc>
            </a:pPr>
            <a:endParaRPr lang="en-US" sz="100" dirty="0">
              <a:latin typeface="Helvetica" panose="020B0604020202020204" pitchFamily="34" charset="0"/>
            </a:endParaRPr>
          </a:p>
          <a:p>
            <a:pPr>
              <a:lnSpc>
                <a:spcPct val="100000"/>
              </a:lnSpc>
            </a:pPr>
            <a:r>
              <a:rPr lang="en-US" sz="2000" dirty="0">
                <a:latin typeface="Helvetica" panose="020B0604020202020204" pitchFamily="34" charset="0"/>
              </a:rPr>
              <a:t>Contact your local BMEU manager for additional information.</a:t>
            </a:r>
          </a:p>
          <a:p>
            <a:r>
              <a:rPr lang="en-US" sz="2000" dirty="0">
                <a:latin typeface="Helvetica" panose="020B0604020202020204" pitchFamily="34" charset="0"/>
              </a:rPr>
              <a:t>You can access the current IMsb User Guide located on the </a:t>
            </a:r>
            <a:r>
              <a:rPr lang="en-US" sz="2000" dirty="0"/>
              <a:t>right</a:t>
            </a:r>
            <a:r>
              <a:rPr lang="en-US" sz="2000" dirty="0">
                <a:latin typeface="Helvetica" panose="020B0604020202020204" pitchFamily="34" charset="0"/>
              </a:rPr>
              <a:t>-hand side on the IMsb Tool landing page.</a:t>
            </a:r>
          </a:p>
          <a:p>
            <a:r>
              <a:rPr lang="en-US" sz="2000" dirty="0">
                <a:latin typeface="Helvetica" panose="020B0604020202020204" pitchFamily="34" charset="0"/>
              </a:rPr>
              <a:t>IMsb Tool pag</a:t>
            </a:r>
            <a:r>
              <a:rPr lang="en-US" sz="2000" dirty="0"/>
              <a:t>e at PostalPro : </a:t>
            </a:r>
            <a:r>
              <a:rPr lang="en-US" sz="2000" dirty="0">
                <a:solidFill>
                  <a:srgbClr val="0000FF"/>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Intelligent Mail® for Small Business Mailers (IMsb) | PostalPro</a:t>
            </a:r>
            <a:endParaRPr lang="en-US" sz="2000" dirty="0">
              <a:latin typeface="Helvetica" panose="020B0604020202020204" pitchFamily="34" charset="0"/>
            </a:endParaRPr>
          </a:p>
          <a:p>
            <a:r>
              <a:rPr lang="en-US" sz="2000" dirty="0">
                <a:latin typeface="Helvetica" panose="020B0604020202020204" pitchFamily="34" charset="0"/>
              </a:rPr>
              <a:t>The User Guide can also be found on IMsb Tool page at PostalPro.</a:t>
            </a:r>
          </a:p>
          <a:p>
            <a:pPr marL="231775" indent="0">
              <a:buNone/>
            </a:pPr>
            <a:r>
              <a:rPr lang="en-US" sz="2000" dirty="0">
                <a:solidFill>
                  <a:srgbClr val="0000FF"/>
                </a:solidFill>
                <a:latin typeface="Helvetica" panose="020B0604020202020204" pitchFamily="34" charset="0"/>
              </a:rPr>
              <a:t> </a:t>
            </a:r>
            <a:r>
              <a:rPr lang="en-US" sz="2000" dirty="0">
                <a:solidFill>
                  <a:srgbClr val="0000FF"/>
                </a:solidFill>
                <a:hlinkClick r:id="rId4">
                  <a:extLst>
                    <a:ext uri="{A12FA001-AC4F-418D-AE19-62706E023703}">
                      <ahyp:hlinkClr xmlns:ahyp="http://schemas.microsoft.com/office/drawing/2018/hyperlinkcolor" val="tx"/>
                    </a:ext>
                  </a:extLst>
                </a:hlinkClick>
              </a:rPr>
              <a:t>Intelligent Mail for Small Business Owners (IMsb) User Guide | PostalPro (usps.com)</a:t>
            </a:r>
            <a:endParaRPr lang="en-US" sz="2000" dirty="0">
              <a:solidFill>
                <a:srgbClr val="0000FF"/>
              </a:solidFill>
            </a:endParaRPr>
          </a:p>
          <a:p>
            <a:r>
              <a:rPr lang="en-US" sz="2000" dirty="0">
                <a:latin typeface="Helvetica" panose="020B0604020202020204" pitchFamily="34" charset="0"/>
              </a:rPr>
              <a:t>Mailing &amp; Shipping Solutions Center (MSSC)</a:t>
            </a:r>
            <a:br>
              <a:rPr lang="en-US" sz="2000" dirty="0"/>
            </a:br>
            <a:r>
              <a:rPr lang="en-US" sz="2000" dirty="0"/>
              <a:t>Phone: 1-877-672-0007</a:t>
            </a:r>
            <a:br>
              <a:rPr lang="en-US" sz="2000" dirty="0"/>
            </a:br>
            <a:r>
              <a:rPr lang="en-US" sz="2000" dirty="0"/>
              <a:t>Email: </a:t>
            </a:r>
            <a:r>
              <a:rPr lang="en-US" sz="2000" dirty="0">
                <a:solidFill>
                  <a:srgbClr val="3333FF"/>
                </a:solidFill>
                <a:hlinkClick r:id="rId5">
                  <a:extLst>
                    <a:ext uri="{A12FA001-AC4F-418D-AE19-62706E023703}">
                      <ahyp:hlinkClr xmlns:ahyp="http://schemas.microsoft.com/office/drawing/2018/hyperlinkcolor" val="tx"/>
                    </a:ext>
                  </a:extLst>
                </a:hlinkClick>
              </a:rPr>
              <a:t>MSSC@usps.gov</a:t>
            </a:r>
            <a:endParaRPr lang="en-US" sz="2000" dirty="0">
              <a:solidFill>
                <a:srgbClr val="3333FF"/>
              </a:solidFill>
            </a:endParaRPr>
          </a:p>
          <a:p>
            <a:r>
              <a:rPr lang="en-US" sz="2000" dirty="0">
                <a:solidFill>
                  <a:srgbClr val="0000FF"/>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Business Postage Price Calculator (usps.com)</a:t>
            </a:r>
            <a:endParaRPr lang="en-US" sz="2000" dirty="0">
              <a:latin typeface="Helvetica" panose="020B0604020202020204" pitchFamily="34" charset="0"/>
              <a:cs typeface="Helvetica" panose="020B0604020202020204" pitchFamily="34" charset="0"/>
            </a:endParaRPr>
          </a:p>
          <a:p>
            <a:endParaRPr lang="en-US" sz="2000" dirty="0"/>
          </a:p>
        </p:txBody>
      </p:sp>
      <p:sp>
        <p:nvSpPr>
          <p:cNvPr id="2" name="TextBox 1">
            <a:extLst>
              <a:ext uri="{FF2B5EF4-FFF2-40B4-BE49-F238E27FC236}">
                <a16:creationId xmlns:a16="http://schemas.microsoft.com/office/drawing/2014/main" id="{2B7A96D8-EB5F-20B1-406D-CCEBC7696C9A}"/>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pic>
        <p:nvPicPr>
          <p:cNvPr id="4" name="Picture 3">
            <a:extLst>
              <a:ext uri="{FF2B5EF4-FFF2-40B4-BE49-F238E27FC236}">
                <a16:creationId xmlns:a16="http://schemas.microsoft.com/office/drawing/2014/main" id="{81F95994-12E2-3B6B-AB78-3D9AEC849995}"/>
              </a:ext>
            </a:extLst>
          </p:cNvPr>
          <p:cNvPicPr>
            <a:picLocks noChangeAspect="1"/>
          </p:cNvPicPr>
          <p:nvPr/>
        </p:nvPicPr>
        <p:blipFill>
          <a:blip r:embed="rId7"/>
          <a:stretch>
            <a:fillRect/>
          </a:stretch>
        </p:blipFill>
        <p:spPr>
          <a:xfrm>
            <a:off x="838200" y="4650704"/>
            <a:ext cx="10032734" cy="1888208"/>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7584590" y="5991225"/>
            <a:ext cx="3286344" cy="4564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DE1985-A98B-4DE0-814D-DFB6BFF2257F}"/>
              </a:ext>
            </a:extLst>
          </p:cNvPr>
          <p:cNvSpPr/>
          <p:nvPr/>
        </p:nvSpPr>
        <p:spPr>
          <a:xfrm>
            <a:off x="0" y="2574235"/>
            <a:ext cx="12192000" cy="2474843"/>
          </a:xfrm>
          <a:prstGeom prst="rect">
            <a:avLst/>
          </a:prstGeom>
          <a:solidFill>
            <a:srgbClr val="3448DC">
              <a:alpha val="2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EC6F657D-9779-45AB-995E-E4B183C71424}" type="slidenum">
              <a:rPr lang="en-US" smtClean="0"/>
              <a:pPr>
                <a:defRPr/>
              </a:pPr>
              <a:t>29</a:t>
            </a:fld>
            <a:endParaRPr lang="en-US" dirty="0"/>
          </a:p>
        </p:txBody>
      </p:sp>
      <p:sp>
        <p:nvSpPr>
          <p:cNvPr id="6" name="TextBox 5">
            <a:extLst>
              <a:ext uri="{FF2B5EF4-FFF2-40B4-BE49-F238E27FC236}">
                <a16:creationId xmlns:a16="http://schemas.microsoft.com/office/drawing/2014/main" id="{9210C6F8-ED9A-4243-9864-C781A8A25126}"/>
              </a:ext>
            </a:extLst>
          </p:cNvPr>
          <p:cNvSpPr txBox="1"/>
          <p:nvPr/>
        </p:nvSpPr>
        <p:spPr>
          <a:xfrm>
            <a:off x="3343702" y="3784467"/>
            <a:ext cx="5486400" cy="112902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t">
            <a:noAutofit/>
          </a:bodyPr>
          <a:lstStyle/>
          <a:p>
            <a:pPr algn="ctr"/>
            <a:r>
              <a:rPr lang="en-US" sz="6600" dirty="0">
                <a:latin typeface="Helvetica" panose="020B0604020202020204" pitchFamily="34" charset="0"/>
                <a:cs typeface="Helvetica" panose="020B0604020202020204" pitchFamily="34" charset="0"/>
              </a:rPr>
              <a:t>Questions?</a:t>
            </a:r>
          </a:p>
        </p:txBody>
      </p:sp>
      <p:pic>
        <p:nvPicPr>
          <p:cNvPr id="2" name="Picture 1">
            <a:extLst>
              <a:ext uri="{FF2B5EF4-FFF2-40B4-BE49-F238E27FC236}">
                <a16:creationId xmlns:a16="http://schemas.microsoft.com/office/drawing/2014/main" id="{D3893552-AEA5-9A6A-D66A-DA5566F83BB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8406" y="790488"/>
            <a:ext cx="3927330" cy="3234272"/>
          </a:xfrm>
          <a:prstGeom prst="rect">
            <a:avLst/>
          </a:prstGeom>
        </p:spPr>
      </p:pic>
      <p:sp>
        <p:nvSpPr>
          <p:cNvPr id="3" name="TextBox 2">
            <a:extLst>
              <a:ext uri="{FF2B5EF4-FFF2-40B4-BE49-F238E27FC236}">
                <a16:creationId xmlns:a16="http://schemas.microsoft.com/office/drawing/2014/main" id="{DB69B21A-EF59-66EC-FD74-C2C90A06BC77}"/>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22233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13F04C-9964-4999-B519-8E94A1099049}" type="slidenum">
              <a:rPr lang="en-US" smtClean="0">
                <a:solidFill>
                  <a:srgbClr val="000000"/>
                </a:solidFill>
                <a:latin typeface="Cambria" pitchFamily="18" charset="0"/>
                <a:cs typeface="Helvetica" panose="020B0604020202020204" pitchFamily="34" charset="0"/>
              </a:rPr>
              <a:pPr eaLnBrk="1" hangingPunct="1"/>
              <a:t>3</a:t>
            </a:fld>
            <a:endParaRPr lang="en-US" dirty="0">
              <a:solidFill>
                <a:srgbClr val="000000"/>
              </a:solidFill>
              <a:latin typeface="Cambria" pitchFamily="18" charset="0"/>
              <a:cs typeface="Helvetica" panose="020B0604020202020204" pitchFamily="34" charset="0"/>
            </a:endParaRPr>
          </a:p>
        </p:txBody>
      </p:sp>
      <p:sp>
        <p:nvSpPr>
          <p:cNvPr id="3" name="Rectangle 2">
            <a:extLst>
              <a:ext uri="{FF2B5EF4-FFF2-40B4-BE49-F238E27FC236}">
                <a16:creationId xmlns:a16="http://schemas.microsoft.com/office/drawing/2014/main" id="{876C9FF5-820D-112D-9AA0-094EE58CF44B}"/>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1769" name="Group 25"/>
          <p:cNvGraphicFramePr>
            <a:graphicFrameLocks noGrp="1"/>
          </p:cNvGraphicFramePr>
          <p:nvPr>
            <p:extLst>
              <p:ext uri="{D42A27DB-BD31-4B8C-83A1-F6EECF244321}">
                <p14:modId xmlns:p14="http://schemas.microsoft.com/office/powerpoint/2010/main" val="1531787427"/>
              </p:ext>
            </p:extLst>
          </p:nvPr>
        </p:nvGraphicFramePr>
        <p:xfrm>
          <a:off x="701773" y="1680646"/>
          <a:ext cx="10778836" cy="4267200"/>
        </p:xfrm>
        <a:graphic>
          <a:graphicData uri="http://schemas.openxmlformats.org/drawingml/2006/table">
            <a:tbl>
              <a:tblPr>
                <a:effectLst>
                  <a:outerShdw blurRad="50800" dist="38100" dir="5400000" algn="t" rotWithShape="0">
                    <a:prstClr val="black">
                      <a:alpha val="40000"/>
                    </a:prstClr>
                  </a:outerShdw>
                </a:effectLst>
              </a:tblPr>
              <a:tblGrid>
                <a:gridCol w="3036930">
                  <a:extLst>
                    <a:ext uri="{9D8B030D-6E8A-4147-A177-3AD203B41FA5}">
                      <a16:colId xmlns:a16="http://schemas.microsoft.com/office/drawing/2014/main" val="20000"/>
                    </a:ext>
                  </a:extLst>
                </a:gridCol>
                <a:gridCol w="7741906">
                  <a:extLst>
                    <a:ext uri="{9D8B030D-6E8A-4147-A177-3AD203B41FA5}">
                      <a16:colId xmlns:a16="http://schemas.microsoft.com/office/drawing/2014/main" val="20001"/>
                    </a:ext>
                  </a:extLst>
                </a:gridCol>
              </a:tblGrid>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Class of Mail:</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First-Class Mail</a:t>
                      </a:r>
                      <a:r>
                        <a:rPr kumimoji="0" lang="en-US" sz="2000" b="0" i="0" u="none" strike="noStrike" cap="none" normalizeH="0" baseline="30000" dirty="0">
                          <a:ln>
                            <a:noFill/>
                          </a:ln>
                          <a:solidFill>
                            <a:srgbClr val="000000"/>
                          </a:solidFill>
                          <a:effectLst/>
                          <a:latin typeface="Helvetica" panose="020B0604020202020204" pitchFamily="34" charset="0"/>
                          <a:cs typeface="Helvetica" panose="020B0604020202020204" pitchFamily="34" charset="0"/>
                        </a:rPr>
                        <a:t>®</a:t>
                      </a: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USPS Marketing Mail</a:t>
                      </a:r>
                      <a:r>
                        <a:rPr kumimoji="0" lang="en-US" sz="2000" b="0" i="0" u="none" strike="noStrike" cap="none" normalizeH="0" baseline="30000" dirty="0">
                          <a:ln>
                            <a:noFill/>
                          </a:ln>
                          <a:solidFill>
                            <a:srgbClr val="000000"/>
                          </a:solidFill>
                          <a:effectLst/>
                          <a:latin typeface="Helvetica" panose="020B0604020202020204" pitchFamily="34" charset="0"/>
                          <a:cs typeface="Helvetica" panose="020B0604020202020204" pitchFamily="34" charset="0"/>
                        </a:rPr>
                        <a:t>®</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Processing Category:</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Cards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Letters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Flats</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Size of Mailing:</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tc>
                  <a:txBody>
                    <a:bodyPr/>
                    <a:lstStyle/>
                    <a:p>
                      <a:pPr marL="349250" marR="0" lvl="0" indent="-3492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Maximum mailing size: Fewer than 50,000 pieces per mailing.</a:t>
                      </a:r>
                    </a:p>
                    <a:p>
                      <a:pPr marL="349250" marR="0" lvl="0" indent="-3492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250,000 annual piece limit has been removed</a:t>
                      </a: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extLst>
                  <a:ext uri="{0D108BD9-81ED-4DB2-BD59-A6C34878D82A}">
                    <a16:rowId xmlns:a16="http://schemas.microsoft.com/office/drawing/2014/main" val="10002"/>
                  </a:ext>
                </a:extLst>
              </a:tr>
              <a:tr h="923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Addresses affixed to:</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Labels (1-inch, 1.33-inch, 2-inch)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Envelopes (No. 6¾, No. 7, No. 10)</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Inserts placed in window envelopes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rPr>
                        <a:t>Mail Merge option</a:t>
                      </a: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Permit Type: </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Permit Imprint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Precanceled Stamps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Postage Meter</a:t>
                      </a:r>
                      <a:endParaRPr kumimoji="0" lang="en-US" sz="2000" b="1" i="0" u="none" strike="noStrike" cap="none" normalizeH="0" baseline="0" dirty="0">
                        <a:ln>
                          <a:noFill/>
                        </a:ln>
                        <a:solidFill>
                          <a:srgbClr val="000000"/>
                        </a:solidFill>
                        <a:effectLst/>
                        <a:latin typeface="Helvetica" panose="020B0604020202020204" pitchFamily="34" charset="0"/>
                        <a:cs typeface="Helvetica" panose="020B0604020202020204" pitchFamily="34" charset="0"/>
                      </a:endParaRP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C76B59D-C3D7-D3F2-612D-B62C93CD66BB}"/>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
        <p:nvSpPr>
          <p:cNvPr id="6" name="Title 1">
            <a:extLst>
              <a:ext uri="{FF2B5EF4-FFF2-40B4-BE49-F238E27FC236}">
                <a16:creationId xmlns:a16="http://schemas.microsoft.com/office/drawing/2014/main" id="{82DA385E-E0F3-34E3-2515-301221C59C5A}"/>
              </a:ext>
            </a:extLst>
          </p:cNvPr>
          <p:cNvSpPr>
            <a:spLocks noGrp="1"/>
          </p:cNvSpPr>
          <p:nvPr>
            <p:ph type="title"/>
          </p:nvPr>
        </p:nvSpPr>
        <p:spPr>
          <a:xfrm>
            <a:off x="0" y="168806"/>
            <a:ext cx="6778487" cy="650875"/>
          </a:xfrm>
        </p:spPr>
        <p:txBody>
          <a:bodyPr/>
          <a:lstStyle/>
          <a:p>
            <a:r>
              <a:rPr lang="en-US" dirty="0">
                <a:latin typeface="Helvetica" panose="020B0604020202020204" pitchFamily="34" charset="0"/>
              </a:rPr>
              <a:t>Intelligent Mail</a:t>
            </a:r>
            <a:r>
              <a:rPr lang="en-US" baseline="30000" dirty="0">
                <a:latin typeface="Helvetica" panose="020B0604020202020204" pitchFamily="34" charset="0"/>
              </a:rPr>
              <a:t>®</a:t>
            </a:r>
            <a:r>
              <a:rPr lang="en-US" dirty="0">
                <a:latin typeface="Helvetica" panose="020B0604020202020204" pitchFamily="34" charset="0"/>
              </a:rPr>
              <a:t> for Small Business Tool</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16833" y="5162258"/>
            <a:ext cx="1733710" cy="1508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591CBE8-E5C5-47E5-8F47-AA85796293F9}"/>
              </a:ext>
            </a:extLst>
          </p:cNvPr>
          <p:cNvSpPr/>
          <p:nvPr/>
        </p:nvSpPr>
        <p:spPr>
          <a:xfrm>
            <a:off x="10016832" y="5156524"/>
            <a:ext cx="1733710" cy="1508125"/>
          </a:xfrm>
          <a:prstGeom prst="rect">
            <a:avLst/>
          </a:prstGeom>
          <a:solidFill>
            <a:srgbClr val="3448D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5"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C65BC2-2759-4609-9F52-3E48A6E4BA99}" type="slidenum">
              <a:rPr lang="en-US" smtClean="0">
                <a:solidFill>
                  <a:srgbClr val="000000"/>
                </a:solidFill>
                <a:latin typeface="Cambria" pitchFamily="18" charset="0"/>
                <a:cs typeface="Helvetica" panose="020B0604020202020204" pitchFamily="34" charset="0"/>
              </a:rPr>
              <a:pPr eaLnBrk="1" hangingPunct="1"/>
              <a:t>4</a:t>
            </a:fld>
            <a:endParaRPr lang="en-US" dirty="0">
              <a:solidFill>
                <a:srgbClr val="000000"/>
              </a:solidFill>
              <a:latin typeface="Cambria" pitchFamily="18" charset="0"/>
              <a:cs typeface="Helvetica" panose="020B0604020202020204" pitchFamily="34" charset="0"/>
            </a:endParaRPr>
          </a:p>
        </p:txBody>
      </p:sp>
      <p:sp>
        <p:nvSpPr>
          <p:cNvPr id="35843" name="Title 6"/>
          <p:cNvSpPr>
            <a:spLocks noGrp="1"/>
          </p:cNvSpPr>
          <p:nvPr>
            <p:ph type="title"/>
          </p:nvPr>
        </p:nvSpPr>
        <p:spPr/>
        <p:txBody>
          <a:bodyPr/>
          <a:lstStyle/>
          <a:p>
            <a:r>
              <a:rPr lang="en-US" dirty="0">
                <a:latin typeface="Helvetica" panose="020B0604020202020204" pitchFamily="34" charset="0"/>
              </a:rPr>
              <a:t>Customer Benefits</a:t>
            </a:r>
          </a:p>
        </p:txBody>
      </p:sp>
      <p:sp>
        <p:nvSpPr>
          <p:cNvPr id="35844" name="Content Placeholder 2"/>
          <p:cNvSpPr>
            <a:spLocks noGrp="1"/>
          </p:cNvSpPr>
          <p:nvPr>
            <p:ph idx="4294967295"/>
          </p:nvPr>
        </p:nvSpPr>
        <p:spPr>
          <a:xfrm>
            <a:off x="645818" y="1641927"/>
            <a:ext cx="6797645" cy="4563676"/>
          </a:xfrm>
        </p:spPr>
        <p:txBody>
          <a:bodyPr>
            <a:normAutofit lnSpcReduction="10000"/>
          </a:bodyPr>
          <a:lstStyle/>
          <a:p>
            <a:r>
              <a:rPr sz="2400" dirty="0">
                <a:latin typeface="Helvetica" panose="020B0604020202020204" pitchFamily="34" charset="0"/>
              </a:rPr>
              <a:t>Using the IMsb </a:t>
            </a:r>
            <a:r>
              <a:rPr lang="en-US" sz="2400" dirty="0">
                <a:latin typeface="Helvetica" panose="020B0604020202020204" pitchFamily="34" charset="0"/>
              </a:rPr>
              <a:t>T</a:t>
            </a:r>
            <a:r>
              <a:rPr sz="2400" dirty="0">
                <a:latin typeface="Helvetica" panose="020B0604020202020204" pitchFamily="34" charset="0"/>
              </a:rPr>
              <a:t>ool is FREE!</a:t>
            </a:r>
          </a:p>
          <a:p>
            <a:r>
              <a:rPr sz="2400" dirty="0">
                <a:latin typeface="Helvetica" panose="020B0604020202020204" pitchFamily="34" charset="0"/>
              </a:rPr>
              <a:t>The </a:t>
            </a:r>
            <a:r>
              <a:rPr lang="en-US" sz="2400" dirty="0">
                <a:latin typeface="Helvetica" panose="020B0604020202020204" pitchFamily="34" charset="0"/>
              </a:rPr>
              <a:t>T</a:t>
            </a:r>
            <a:r>
              <a:rPr sz="2400" dirty="0">
                <a:latin typeface="Helvetica" panose="020B0604020202020204" pitchFamily="34" charset="0"/>
              </a:rPr>
              <a:t>ool supports DSCF </a:t>
            </a:r>
            <a:r>
              <a:rPr lang="en-US" sz="2400" dirty="0">
                <a:latin typeface="Helvetica" panose="020B0604020202020204" pitchFamily="34" charset="0"/>
              </a:rPr>
              <a:t>(Destination Sectional Center Facility) </a:t>
            </a:r>
            <a:r>
              <a:rPr lang="en-US" sz="2400" dirty="0"/>
              <a:t>e</a:t>
            </a:r>
            <a:r>
              <a:rPr lang="en-US" sz="2400" dirty="0">
                <a:latin typeface="Helvetica" panose="020B0604020202020204" pitchFamily="34" charset="0"/>
              </a:rPr>
              <a:t>ntry rates</a:t>
            </a:r>
            <a:r>
              <a:rPr sz="2400" dirty="0">
                <a:latin typeface="Helvetica" panose="020B0604020202020204" pitchFamily="34" charset="0"/>
              </a:rPr>
              <a:t> and all automation presort discounts</a:t>
            </a:r>
            <a:r>
              <a:rPr lang="en-US" sz="2400" dirty="0"/>
              <a:t> along with the Full-Service discount.</a:t>
            </a:r>
            <a:endParaRPr sz="2400" dirty="0">
              <a:latin typeface="Helvetica" panose="020B0604020202020204" pitchFamily="34" charset="0"/>
            </a:endParaRPr>
          </a:p>
          <a:p>
            <a:r>
              <a:rPr lang="en-US" sz="2400" dirty="0">
                <a:latin typeface="Helvetica" panose="020B0604020202020204" pitchFamily="34" charset="0"/>
              </a:rPr>
              <a:t>The</a:t>
            </a:r>
            <a:r>
              <a:rPr sz="2400" dirty="0">
                <a:latin typeface="Helvetica" panose="020B0604020202020204" pitchFamily="34" charset="0"/>
              </a:rPr>
              <a:t> annual presort fee will be waived if all mailings are submitted as Full</a:t>
            </a:r>
            <a:r>
              <a:rPr lang="en-US" sz="2400" dirty="0">
                <a:latin typeface="Helvetica" panose="020B0604020202020204" pitchFamily="34" charset="0"/>
              </a:rPr>
              <a:t>-</a:t>
            </a:r>
            <a:r>
              <a:rPr sz="2400" dirty="0">
                <a:latin typeface="Helvetica" panose="020B0604020202020204" pitchFamily="34" charset="0"/>
              </a:rPr>
              <a:t>Service!</a:t>
            </a:r>
          </a:p>
          <a:p>
            <a:r>
              <a:rPr sz="2400" dirty="0">
                <a:latin typeface="Helvetica" panose="020B0604020202020204" pitchFamily="34" charset="0"/>
              </a:rPr>
              <a:t>Address list is cleansed</a:t>
            </a:r>
            <a:r>
              <a:rPr lang="en-US" sz="2400" dirty="0">
                <a:latin typeface="Helvetica" panose="020B0604020202020204" pitchFamily="34" charset="0"/>
              </a:rPr>
              <a:t>:</a:t>
            </a:r>
            <a:r>
              <a:rPr sz="2400" dirty="0">
                <a:latin typeface="Helvetica" panose="020B0604020202020204" pitchFamily="34" charset="0"/>
              </a:rPr>
              <a:t> </a:t>
            </a:r>
          </a:p>
          <a:p>
            <a:pPr lvl="1"/>
            <a:r>
              <a:rPr sz="2000" dirty="0">
                <a:latin typeface="Helvetica" panose="020B0604020202020204" pitchFamily="34" charset="0"/>
              </a:rPr>
              <a:t>Validates addresses within the database are accurate.  </a:t>
            </a:r>
          </a:p>
          <a:p>
            <a:pPr lvl="1"/>
            <a:r>
              <a:rPr sz="2000" dirty="0">
                <a:latin typeface="Helvetica" panose="020B0604020202020204" pitchFamily="34" charset="0"/>
              </a:rPr>
              <a:t>Reduces </a:t>
            </a:r>
            <a:r>
              <a:rPr lang="en-US" sz="2000" dirty="0">
                <a:latin typeface="Helvetica" panose="020B0604020202020204" pitchFamily="34" charset="0"/>
              </a:rPr>
              <a:t>the </a:t>
            </a:r>
            <a:r>
              <a:rPr sz="2000" dirty="0">
                <a:latin typeface="Helvetica" panose="020B0604020202020204" pitchFamily="34" charset="0"/>
              </a:rPr>
              <a:t>amount undeliverable mail</a:t>
            </a:r>
            <a:r>
              <a:rPr lang="en-US" sz="2000" dirty="0">
                <a:latin typeface="Helvetica" panose="020B0604020202020204" pitchFamily="34" charset="0"/>
              </a:rPr>
              <a:t>.</a:t>
            </a:r>
            <a:endParaRPr sz="2000" dirty="0">
              <a:latin typeface="Helvetica" panose="020B0604020202020204" pitchFamily="34" charset="0"/>
            </a:endParaRPr>
          </a:p>
          <a:p>
            <a:r>
              <a:rPr lang="en-US" sz="2400" dirty="0">
                <a:latin typeface="Helvetica" panose="020B0604020202020204" pitchFamily="34" charset="0"/>
              </a:rPr>
              <a:t>Ability to remove duplicates from your mailing lists.</a:t>
            </a:r>
            <a:endParaRPr sz="2400" dirty="0">
              <a:latin typeface="Helvetica" panose="020B0604020202020204" pitchFamily="34" charset="0"/>
            </a:endParaRPr>
          </a:p>
        </p:txBody>
      </p:sp>
      <p:pic>
        <p:nvPicPr>
          <p:cNvPr id="6" name="Picture 4">
            <a:extLst>
              <a:ext uri="{FF2B5EF4-FFF2-40B4-BE49-F238E27FC236}">
                <a16:creationId xmlns:a16="http://schemas.microsoft.com/office/drawing/2014/main" id="{BE1E08EB-C9E1-4737-BC0F-0FF3733DDEF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16833" y="1641927"/>
            <a:ext cx="1733710" cy="1508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2FBAC8E8-0CF6-4E2B-A9BA-2AE407E32076}"/>
              </a:ext>
            </a:extLst>
          </p:cNvPr>
          <p:cNvSpPr/>
          <p:nvPr/>
        </p:nvSpPr>
        <p:spPr>
          <a:xfrm>
            <a:off x="10016833" y="1641927"/>
            <a:ext cx="1733710" cy="1508125"/>
          </a:xfrm>
          <a:prstGeom prst="rect">
            <a:avLst/>
          </a:prstGeom>
          <a:solidFill>
            <a:srgbClr val="172483">
              <a:alpha val="32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a:extLst>
              <a:ext uri="{FF2B5EF4-FFF2-40B4-BE49-F238E27FC236}">
                <a16:creationId xmlns:a16="http://schemas.microsoft.com/office/drawing/2014/main" id="{0A8F764F-5143-4EF8-BA16-5BA50342FB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83122" y="3396359"/>
            <a:ext cx="1733710" cy="1508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39898314-BD33-FF3B-BBFE-DF67A4BACDCD}"/>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D01205-6E58-4433-9834-7715EDA2D107}"/>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07662" y="1288815"/>
            <a:ext cx="7620000" cy="5569185"/>
          </a:xfrm>
          <a:prstGeom prst="rect">
            <a:avLst/>
          </a:prstGeom>
        </p:spPr>
      </p:pic>
      <p:sp>
        <p:nvSpPr>
          <p:cNvPr id="2" name="Slide Number Placeholder 1">
            <a:extLst>
              <a:ext uri="{FF2B5EF4-FFF2-40B4-BE49-F238E27FC236}">
                <a16:creationId xmlns:a16="http://schemas.microsoft.com/office/drawing/2014/main" id="{A9EB8B4C-4245-4736-8CAC-D67DE030E850}"/>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5</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517ECC7C-BA3A-4E21-8B7B-943F7F52D428}"/>
              </a:ext>
            </a:extLst>
          </p:cNvPr>
          <p:cNvSpPr>
            <a:spLocks noGrp="1"/>
          </p:cNvSpPr>
          <p:nvPr>
            <p:ph type="title"/>
          </p:nvPr>
        </p:nvSpPr>
        <p:spPr>
          <a:xfrm>
            <a:off x="130171" y="57612"/>
            <a:ext cx="6993504" cy="651733"/>
          </a:xfrm>
        </p:spPr>
        <p:txBody>
          <a:bodyPr/>
          <a:lstStyle/>
          <a:p>
            <a:r>
              <a:rPr lang="en-US" dirty="0"/>
              <a:t>Cost Comparison – Potential Savings</a:t>
            </a:r>
          </a:p>
        </p:txBody>
      </p:sp>
      <p:sp>
        <p:nvSpPr>
          <p:cNvPr id="6" name="TextBox 5">
            <a:extLst>
              <a:ext uri="{FF2B5EF4-FFF2-40B4-BE49-F238E27FC236}">
                <a16:creationId xmlns:a16="http://schemas.microsoft.com/office/drawing/2014/main" id="{B91E6BF4-AC2E-615B-C69E-41F5115DD219}"/>
              </a:ext>
            </a:extLst>
          </p:cNvPr>
          <p:cNvSpPr txBox="1"/>
          <p:nvPr/>
        </p:nvSpPr>
        <p:spPr>
          <a:xfrm>
            <a:off x="371475" y="1543050"/>
            <a:ext cx="11630025" cy="46720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rtlCol="0">
            <a:normAutofit/>
          </a:bodyPr>
          <a:lstStyle/>
          <a:p>
            <a:pPr algn="l"/>
            <a:r>
              <a:rPr lang="en-US" b="1" dirty="0">
                <a:solidFill>
                  <a:srgbClr val="002060"/>
                </a:solidFill>
                <a:latin typeface="Arial" panose="020B0604020202020204" pitchFamily="34" charset="0"/>
                <a:cs typeface="Arial" panose="020B0604020202020204" pitchFamily="34" charset="0"/>
              </a:rPr>
              <a:t>You</a:t>
            </a:r>
            <a:r>
              <a:rPr lang="en-US" sz="1800" b="1" dirty="0">
                <a:solidFill>
                  <a:srgbClr val="002060"/>
                </a:solidFill>
                <a:latin typeface="Arial" panose="020B0604020202020204" pitchFamily="34" charset="0"/>
                <a:cs typeface="Arial" panose="020B0604020202020204" pitchFamily="34" charset="0"/>
              </a:rPr>
              <a:t> submit USPS </a:t>
            </a:r>
            <a:r>
              <a:rPr lang="en-US" b="1" dirty="0">
                <a:solidFill>
                  <a:srgbClr val="002060"/>
                </a:solidFill>
                <a:latin typeface="Arial" panose="020B0604020202020204" pitchFamily="34" charset="0"/>
                <a:cs typeface="Arial" panose="020B0604020202020204" pitchFamily="34" charset="0"/>
              </a:rPr>
              <a:t>Marketing Mail</a:t>
            </a:r>
            <a:r>
              <a:rPr lang="en-US" sz="1800" b="1" dirty="0">
                <a:solidFill>
                  <a:srgbClr val="002060"/>
                </a:solidFill>
                <a:latin typeface="Arial" panose="020B0604020202020204" pitchFamily="34" charset="0"/>
                <a:cs typeface="Arial" panose="020B0604020202020204" pitchFamily="34" charset="0"/>
              </a:rPr>
              <a:t> letters at non-automation AADC/None </a:t>
            </a:r>
            <a:r>
              <a:rPr lang="en-US" b="1" dirty="0">
                <a:solidFill>
                  <a:srgbClr val="002060"/>
                </a:solidFill>
                <a:latin typeface="Arial" panose="020B0604020202020204" pitchFamily="34" charset="0"/>
                <a:cs typeface="Arial" panose="020B0604020202020204" pitchFamily="34" charset="0"/>
              </a:rPr>
              <a:t>p</a:t>
            </a:r>
            <a:r>
              <a:rPr lang="en-US" sz="1800" b="1" dirty="0">
                <a:solidFill>
                  <a:srgbClr val="002060"/>
                </a:solidFill>
                <a:latin typeface="Arial" panose="020B0604020202020204" pitchFamily="34" charset="0"/>
                <a:cs typeface="Arial" panose="020B0604020202020204" pitchFamily="34" charset="0"/>
              </a:rPr>
              <a:t>rice </a:t>
            </a:r>
            <a:br>
              <a:rPr lang="en-US" sz="1800" b="1" dirty="0">
                <a:solidFill>
                  <a:srgbClr val="002060"/>
                </a:solidFill>
                <a:latin typeface="Arial" panose="020B0604020202020204" pitchFamily="34" charset="0"/>
                <a:cs typeface="Arial" panose="020B0604020202020204" pitchFamily="34" charset="0"/>
              </a:rPr>
            </a:br>
            <a:r>
              <a:rPr lang="en-US" sz="1800" b="1" dirty="0">
                <a:solidFill>
                  <a:srgbClr val="002060"/>
                </a:solidFill>
                <a:latin typeface="Arial" panose="020B0604020202020204" pitchFamily="34" charset="0"/>
                <a:cs typeface="Arial" panose="020B0604020202020204" pitchFamily="34" charset="0"/>
              </a:rPr>
              <a:t>Yearly volume 250,000</a:t>
            </a:r>
            <a:r>
              <a:rPr lang="en-US" b="1" dirty="0">
                <a:solidFill>
                  <a:srgbClr val="002060"/>
                </a:solidFill>
                <a:latin typeface="Arial" panose="020B0604020202020204" pitchFamily="34" charset="0"/>
                <a:cs typeface="Arial" panose="020B0604020202020204" pitchFamily="34" charset="0"/>
              </a:rPr>
              <a:t> x </a:t>
            </a:r>
            <a:r>
              <a:rPr lang="en-US" sz="1800" b="1" dirty="0">
                <a:solidFill>
                  <a:srgbClr val="002060"/>
                </a:solidFill>
                <a:latin typeface="Arial" panose="020B0604020202020204" pitchFamily="34" charset="0"/>
                <a:cs typeface="Arial" panose="020B0604020202020204" pitchFamily="34" charset="0"/>
              </a:rPr>
              <a:t>.346 per piece = $86,500.00</a:t>
            </a:r>
          </a:p>
          <a:p>
            <a:pPr algn="l"/>
            <a:endParaRPr lang="en-US" b="1" dirty="0">
              <a:solidFill>
                <a:srgbClr val="002060"/>
              </a:solidFill>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YOU</a:t>
            </a:r>
            <a:r>
              <a:rPr lang="en-US" sz="1800" b="1" dirty="0">
                <a:latin typeface="Arial" panose="020B0604020202020204" pitchFamily="34" charset="0"/>
                <a:cs typeface="Arial" panose="020B0604020202020204" pitchFamily="34" charset="0"/>
              </a:rPr>
              <a:t> SUBMIT THE SAME VOLUME USING IMSB TOOL:</a:t>
            </a:r>
          </a:p>
          <a:p>
            <a:pPr algn="l"/>
            <a:r>
              <a:rPr lang="en-US" b="1" dirty="0">
                <a:solidFill>
                  <a:srgbClr val="333366"/>
                </a:solidFill>
                <a:latin typeface="Arial" panose="020B0604020202020204" pitchFamily="34" charset="0"/>
                <a:cs typeface="Arial" panose="020B0604020202020204" pitchFamily="34" charset="0"/>
              </a:rPr>
              <a:t>Claiming Automation (AADC/None)			        </a:t>
            </a:r>
            <a:r>
              <a:rPr lang="en-US" sz="1800" b="1" dirty="0">
                <a:solidFill>
                  <a:srgbClr val="333366"/>
                </a:solidFill>
                <a:latin typeface="Arial" panose="020B0604020202020204" pitchFamily="34" charset="0"/>
                <a:cs typeface="Arial" panose="020B0604020202020204" pitchFamily="34" charset="0"/>
              </a:rPr>
              <a:t>250,000 x .339 per piece = $84,750.00</a:t>
            </a:r>
          </a:p>
          <a:p>
            <a:r>
              <a:rPr lang="en-US" b="1" dirty="0">
                <a:solidFill>
                  <a:srgbClr val="333366"/>
                </a:solidFill>
                <a:latin typeface="Arial" panose="020B0604020202020204" pitchFamily="34" charset="0"/>
                <a:cs typeface="Arial" panose="020B0604020202020204" pitchFamily="34" charset="0"/>
              </a:rPr>
              <a:t>Automation Savings					        </a:t>
            </a:r>
            <a:r>
              <a:rPr lang="en-US" sz="1800" b="1" dirty="0">
                <a:solidFill>
                  <a:srgbClr val="333366"/>
                </a:solidFill>
                <a:latin typeface="Arial" panose="020B0604020202020204" pitchFamily="34" charset="0"/>
                <a:cs typeface="Arial" panose="020B0604020202020204" pitchFamily="34" charset="0"/>
              </a:rPr>
              <a:t>$86,500.00 - $84,750.00 =      </a:t>
            </a:r>
            <a:r>
              <a:rPr lang="en-US" sz="1800" b="1" dirty="0">
                <a:solidFill>
                  <a:srgbClr val="333366"/>
                </a:solidFill>
                <a:highlight>
                  <a:srgbClr val="FFFF00"/>
                </a:highlight>
                <a:latin typeface="Arial" panose="020B0604020202020204" pitchFamily="34" charset="0"/>
                <a:cs typeface="Arial" panose="020B0604020202020204" pitchFamily="34" charset="0"/>
              </a:rPr>
              <a:t>$1</a:t>
            </a:r>
            <a:r>
              <a:rPr lang="en-US" sz="1800" b="1" dirty="0">
                <a:solidFill>
                  <a:srgbClr val="002060"/>
                </a:solidFill>
                <a:highlight>
                  <a:srgbClr val="FFFF00"/>
                </a:highlight>
                <a:latin typeface="Arial" panose="020B0604020202020204" pitchFamily="34" charset="0"/>
                <a:cs typeface="Arial" panose="020B0604020202020204" pitchFamily="34" charset="0"/>
              </a:rPr>
              <a:t>750.00</a:t>
            </a:r>
          </a:p>
          <a:p>
            <a:pPr algn="l"/>
            <a:endParaRPr lang="en-US" b="1" dirty="0">
              <a:solidFill>
                <a:srgbClr val="333366"/>
              </a:solidFill>
              <a:latin typeface="Arial" panose="020B0604020202020204" pitchFamily="34" charset="0"/>
              <a:cs typeface="Arial" panose="020B0604020202020204" pitchFamily="34" charset="0"/>
            </a:endParaRPr>
          </a:p>
          <a:p>
            <a:pPr algn="l"/>
            <a:endParaRPr lang="en-US" sz="1800" b="1" dirty="0">
              <a:solidFill>
                <a:srgbClr val="333366"/>
              </a:solidFill>
              <a:latin typeface="Arial" panose="020B0604020202020204" pitchFamily="34" charset="0"/>
              <a:cs typeface="Arial" panose="020B0604020202020204" pitchFamily="34" charset="0"/>
            </a:endParaRPr>
          </a:p>
          <a:p>
            <a:pPr algn="l"/>
            <a:r>
              <a:rPr lang="en-US" b="1" dirty="0">
                <a:solidFill>
                  <a:srgbClr val="333366"/>
                </a:solidFill>
                <a:latin typeface="Arial" panose="020B0604020202020204" pitchFamily="34" charset="0"/>
                <a:cs typeface="Arial" panose="020B0604020202020204" pitchFamily="34" charset="0"/>
              </a:rPr>
              <a:t>Full-Service Discount                                                                         </a:t>
            </a:r>
            <a:r>
              <a:rPr lang="en-US" sz="1800" b="1" dirty="0">
                <a:solidFill>
                  <a:srgbClr val="333366"/>
                </a:solidFill>
                <a:latin typeface="Arial" panose="020B0604020202020204" pitchFamily="34" charset="0"/>
                <a:cs typeface="Arial" panose="020B0604020202020204" pitchFamily="34" charset="0"/>
              </a:rPr>
              <a:t>250,000 x .003 per piece =    $750.00</a:t>
            </a:r>
          </a:p>
          <a:p>
            <a:pPr algn="l"/>
            <a:r>
              <a:rPr lang="en-US" b="1" dirty="0">
                <a:solidFill>
                  <a:srgbClr val="333366"/>
                </a:solidFill>
                <a:latin typeface="Arial" panose="020B0604020202020204" pitchFamily="34" charset="0"/>
                <a:cs typeface="Arial" panose="020B0604020202020204" pitchFamily="34" charset="0"/>
              </a:rPr>
              <a:t>(Seamless Incentive for qualifying Seamless EPS customers)     </a:t>
            </a:r>
            <a:r>
              <a:rPr lang="en-US" sz="1800" b="1" dirty="0">
                <a:solidFill>
                  <a:srgbClr val="333366"/>
                </a:solidFill>
                <a:latin typeface="Arial" panose="020B0604020202020204" pitchFamily="34" charset="0"/>
                <a:cs typeface="Arial" panose="020B0604020202020204" pitchFamily="34" charset="0"/>
              </a:rPr>
              <a:t>250,000 x .001 per piece =    $250.00</a:t>
            </a:r>
          </a:p>
          <a:p>
            <a:pPr algn="l"/>
            <a:r>
              <a:rPr lang="en-US" sz="1800" b="1" dirty="0">
                <a:solidFill>
                  <a:srgbClr val="333366"/>
                </a:solidFill>
                <a:latin typeface="Arial" panose="020B0604020202020204" pitchFamily="34" charset="0"/>
                <a:cs typeface="Arial" panose="020B0604020202020204" pitchFamily="34" charset="0"/>
              </a:rPr>
              <a:t>Annual Presort Fee Waiver                                                                                                                $290.00</a:t>
            </a:r>
          </a:p>
          <a:p>
            <a:pPr algn="l"/>
            <a:endParaRPr lang="en-US" b="1" dirty="0">
              <a:solidFill>
                <a:srgbClr val="333366"/>
              </a:solidFill>
              <a:latin typeface="Arial" panose="020B0604020202020204" pitchFamily="34" charset="0"/>
              <a:cs typeface="Arial" panose="020B0604020202020204" pitchFamily="34" charset="0"/>
            </a:endParaRPr>
          </a:p>
          <a:p>
            <a:pPr algn="l"/>
            <a:r>
              <a:rPr lang="en-US" sz="1800" b="1" dirty="0">
                <a:solidFill>
                  <a:srgbClr val="333366"/>
                </a:solidFill>
                <a:latin typeface="Arial" panose="020B0604020202020204" pitchFamily="34" charset="0"/>
                <a:cs typeface="Arial" panose="020B0604020202020204" pitchFamily="34" charset="0"/>
              </a:rPr>
              <a:t>Incentive Savings							                      $   </a:t>
            </a:r>
            <a:r>
              <a:rPr lang="en-US" b="1" dirty="0">
                <a:solidFill>
                  <a:srgbClr val="0000FF"/>
                </a:solidFill>
                <a:highlight>
                  <a:srgbClr val="FFFF00"/>
                </a:highlight>
                <a:latin typeface="Arial" panose="020B0604020202020204" pitchFamily="34" charset="0"/>
                <a:cs typeface="Arial" panose="020B0604020202020204" pitchFamily="34" charset="0"/>
              </a:rPr>
              <a:t>1,290.00</a:t>
            </a:r>
            <a:endParaRPr lang="en-US" sz="1800" b="1" dirty="0">
              <a:solidFill>
                <a:srgbClr val="0000FF"/>
              </a:solidFill>
              <a:highlight>
                <a:srgbClr val="FFFF00"/>
              </a:highlight>
              <a:latin typeface="Arial" panose="020B0604020202020204" pitchFamily="34" charset="0"/>
              <a:cs typeface="Arial" panose="020B0604020202020204" pitchFamily="34" charset="0"/>
            </a:endParaRPr>
          </a:p>
          <a:p>
            <a:pPr algn="l"/>
            <a:endParaRPr lang="en-US" b="1" dirty="0">
              <a:solidFill>
                <a:srgbClr val="333366"/>
              </a:solidFill>
              <a:highlight>
                <a:srgbClr val="FFFF00"/>
              </a:highlight>
              <a:latin typeface="Arial" panose="020B0604020202020204" pitchFamily="34" charset="0"/>
              <a:cs typeface="Arial" panose="020B0604020202020204" pitchFamily="34" charset="0"/>
            </a:endParaRPr>
          </a:p>
          <a:p>
            <a:pPr algn="l"/>
            <a:r>
              <a:rPr lang="en-US" sz="1800" b="1" dirty="0">
                <a:solidFill>
                  <a:srgbClr val="333366"/>
                </a:solidFill>
                <a:highlight>
                  <a:srgbClr val="FFFF00"/>
                </a:highlight>
                <a:latin typeface="Arial" panose="020B0604020202020204" pitchFamily="34" charset="0"/>
                <a:cs typeface="Arial" panose="020B0604020202020204" pitchFamily="34" charset="0"/>
              </a:rPr>
              <a:t>TOTAL YEARLY SAVINGS						</a:t>
            </a:r>
            <a:r>
              <a:rPr lang="en-US" b="1" dirty="0">
                <a:solidFill>
                  <a:srgbClr val="333366"/>
                </a:solidFill>
                <a:highlight>
                  <a:srgbClr val="FFFF00"/>
                </a:highlight>
                <a:latin typeface="Arial" panose="020B0604020202020204" pitchFamily="34" charset="0"/>
                <a:cs typeface="Arial" panose="020B0604020202020204" pitchFamily="34" charset="0"/>
              </a:rPr>
              <a:t>                      </a:t>
            </a:r>
            <a:r>
              <a:rPr lang="en-US" sz="1800" b="1" dirty="0">
                <a:solidFill>
                  <a:srgbClr val="333366"/>
                </a:solidFill>
                <a:highlight>
                  <a:srgbClr val="FFFF00"/>
                </a:highlight>
                <a:latin typeface="Arial" panose="020B0604020202020204" pitchFamily="34" charset="0"/>
                <a:cs typeface="Arial" panose="020B0604020202020204" pitchFamily="34" charset="0"/>
              </a:rPr>
              <a:t>$   </a:t>
            </a:r>
            <a:r>
              <a:rPr lang="en-US" b="1" dirty="0">
                <a:solidFill>
                  <a:srgbClr val="0000FF"/>
                </a:solidFill>
                <a:highlight>
                  <a:srgbClr val="FFFF00"/>
                </a:highlight>
                <a:latin typeface="Arial" panose="020B0604020202020204" pitchFamily="34" charset="0"/>
                <a:cs typeface="Arial" panose="020B0604020202020204" pitchFamily="34" charset="0"/>
              </a:rPr>
              <a:t>3</a:t>
            </a:r>
            <a:r>
              <a:rPr lang="en-US" sz="1800" b="1" dirty="0">
                <a:solidFill>
                  <a:srgbClr val="0000FF"/>
                </a:solidFill>
                <a:highlight>
                  <a:srgbClr val="FFFF00"/>
                </a:highlight>
                <a:latin typeface="Arial" panose="020B0604020202020204" pitchFamily="34" charset="0"/>
                <a:cs typeface="Arial" panose="020B0604020202020204" pitchFamily="34" charset="0"/>
              </a:rPr>
              <a:t>,040.00</a:t>
            </a:r>
          </a:p>
          <a:p>
            <a:pPr algn="l"/>
            <a:r>
              <a:rPr lang="en-US" sz="1800" b="1" dirty="0">
                <a:solidFill>
                  <a:srgbClr val="333366"/>
                </a:solidFill>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26E212BC-FEB6-95BA-63F7-CAF2FEC09E0C}"/>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275517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EB5637-AC0E-4440-9279-F8A0B529DB63}"/>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4E9355-B83D-44DB-89D7-47C881866959}" type="slidenum">
              <a:rPr lang="en-US" smtClean="0">
                <a:solidFill>
                  <a:srgbClr val="000000"/>
                </a:solidFill>
                <a:latin typeface="Cambria" pitchFamily="18" charset="0"/>
                <a:cs typeface="Helvetica" panose="020B0604020202020204" pitchFamily="34" charset="0"/>
              </a:rPr>
              <a:pPr eaLnBrk="1" hangingPunct="1"/>
              <a:t>6</a:t>
            </a:fld>
            <a:endParaRPr lang="en-US" dirty="0">
              <a:solidFill>
                <a:srgbClr val="000000"/>
              </a:solidFill>
              <a:latin typeface="Cambria" pitchFamily="18" charset="0"/>
              <a:cs typeface="Helvetica" panose="020B0604020202020204" pitchFamily="34" charset="0"/>
            </a:endParaRPr>
          </a:p>
        </p:txBody>
      </p:sp>
      <p:sp>
        <p:nvSpPr>
          <p:cNvPr id="36866" name="Title 1"/>
          <p:cNvSpPr>
            <a:spLocks noGrp="1"/>
          </p:cNvSpPr>
          <p:nvPr>
            <p:ph type="title"/>
          </p:nvPr>
        </p:nvSpPr>
        <p:spPr>
          <a:xfrm>
            <a:off x="229019" y="150288"/>
            <a:ext cx="5530757" cy="651733"/>
          </a:xfrm>
        </p:spPr>
        <p:txBody>
          <a:bodyPr/>
          <a:lstStyle/>
          <a:p>
            <a:r>
              <a:rPr lang="en-US" dirty="0">
                <a:latin typeface="Helvetica" panose="020B0604020202020204" pitchFamily="34" charset="0"/>
              </a:rPr>
              <a:t>Electronic Postage Statements</a:t>
            </a:r>
          </a:p>
        </p:txBody>
      </p:sp>
      <p:sp>
        <p:nvSpPr>
          <p:cNvPr id="36867" name="Content Placeholder 7"/>
          <p:cNvSpPr>
            <a:spLocks noGrp="1"/>
          </p:cNvSpPr>
          <p:nvPr>
            <p:ph sz="half" idx="4294967295"/>
          </p:nvPr>
        </p:nvSpPr>
        <p:spPr>
          <a:xfrm>
            <a:off x="8292420" y="2293506"/>
            <a:ext cx="3500483" cy="2989701"/>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r>
              <a:rPr sz="2400" dirty="0">
                <a:latin typeface="Helvetica" panose="020B0604020202020204" pitchFamily="34" charset="0"/>
              </a:rPr>
              <a:t>The IMsb Tool walks </a:t>
            </a:r>
            <a:r>
              <a:rPr lang="en-US" sz="2400" dirty="0">
                <a:latin typeface="Helvetica" panose="020B0604020202020204" pitchFamily="34" charset="0"/>
              </a:rPr>
              <a:t>you</a:t>
            </a:r>
            <a:r>
              <a:rPr sz="2400" dirty="0">
                <a:latin typeface="Helvetica" panose="020B0604020202020204" pitchFamily="34" charset="0"/>
              </a:rPr>
              <a:t> through entering all information needed to create an electronic  postage statement and qualification report! </a:t>
            </a:r>
            <a:br>
              <a:rPr lang="en-US" sz="2400" dirty="0">
                <a:latin typeface="Helvetica" panose="020B0604020202020204" pitchFamily="34" charset="0"/>
              </a:rPr>
            </a:br>
            <a:endParaRPr sz="2400" dirty="0">
              <a:latin typeface="Helvetica" panose="020B0604020202020204" pitchFamily="34" charset="0"/>
            </a:endParaRPr>
          </a:p>
          <a:p>
            <a:r>
              <a:rPr lang="en-US" sz="2400" dirty="0">
                <a:latin typeface="Helvetica" panose="020B0604020202020204" pitchFamily="34" charset="0"/>
              </a:rPr>
              <a:t>All mailing information is sent to </a:t>
            </a:r>
            <a:r>
              <a:rPr lang="en-US" sz="2400" i="1" dirty="0">
                <a:latin typeface="Helvetica" panose="020B0604020202020204" pitchFamily="34" charset="0"/>
              </a:rPr>
              <a:t>PostalOne! </a:t>
            </a:r>
            <a:r>
              <a:rPr lang="en-US" sz="2400" dirty="0">
                <a:latin typeface="Helvetica" panose="020B0604020202020204" pitchFamily="34" charset="0"/>
              </a:rPr>
              <a:t>electronically. </a:t>
            </a:r>
            <a:endParaRPr sz="2400" dirty="0">
              <a:latin typeface="Helvetica" panose="020B0604020202020204" pitchFamily="34" charset="0"/>
            </a:endParaRPr>
          </a:p>
        </p:txBody>
      </p:sp>
      <p:pic>
        <p:nvPicPr>
          <p:cNvPr id="3" name="Picture 2">
            <a:extLst>
              <a:ext uri="{FF2B5EF4-FFF2-40B4-BE49-F238E27FC236}">
                <a16:creationId xmlns:a16="http://schemas.microsoft.com/office/drawing/2014/main" id="{446E7E44-1D95-9404-3B0A-BE8D184AFEB3}"/>
              </a:ext>
            </a:extLst>
          </p:cNvPr>
          <p:cNvPicPr>
            <a:picLocks noChangeAspect="1"/>
          </p:cNvPicPr>
          <p:nvPr/>
        </p:nvPicPr>
        <p:blipFill>
          <a:blip r:embed="rId3"/>
          <a:stretch>
            <a:fillRect/>
          </a:stretch>
        </p:blipFill>
        <p:spPr>
          <a:xfrm>
            <a:off x="126347" y="2078281"/>
            <a:ext cx="7766977" cy="342015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41DFFABE-1ABC-23C3-C025-14E1D303FFE3}"/>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82D8AD-BD2E-46F3-A8E6-32E1F424B782}" type="slidenum">
              <a:rPr lang="en-US" smtClean="0">
                <a:solidFill>
                  <a:srgbClr val="000000"/>
                </a:solidFill>
                <a:latin typeface="Cambria" pitchFamily="18" charset="0"/>
                <a:cs typeface="Helvetica" panose="020B0604020202020204" pitchFamily="34" charset="0"/>
              </a:rPr>
              <a:pPr eaLnBrk="1" hangingPunct="1"/>
              <a:t>7</a:t>
            </a:fld>
            <a:endParaRPr lang="en-US" dirty="0">
              <a:solidFill>
                <a:srgbClr val="000000"/>
              </a:solidFill>
              <a:latin typeface="Cambria" pitchFamily="18" charset="0"/>
              <a:cs typeface="Helvetica" panose="020B0604020202020204" pitchFamily="34" charset="0"/>
            </a:endParaRPr>
          </a:p>
        </p:txBody>
      </p:sp>
      <p:sp>
        <p:nvSpPr>
          <p:cNvPr id="7" name="Rectangle 6">
            <a:extLst>
              <a:ext uri="{FF2B5EF4-FFF2-40B4-BE49-F238E27FC236}">
                <a16:creationId xmlns:a16="http://schemas.microsoft.com/office/drawing/2014/main" id="{7BC24612-0D81-4AF7-B02E-4A7C480BF1E9}"/>
              </a:ext>
            </a:extLst>
          </p:cNvPr>
          <p:cNvSpPr/>
          <p:nvPr/>
        </p:nvSpPr>
        <p:spPr>
          <a:xfrm>
            <a:off x="-1" y="3792870"/>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Title 1"/>
          <p:cNvSpPr>
            <a:spLocks noGrp="1"/>
          </p:cNvSpPr>
          <p:nvPr>
            <p:ph type="title"/>
          </p:nvPr>
        </p:nvSpPr>
        <p:spPr>
          <a:xfrm>
            <a:off x="229020" y="150288"/>
            <a:ext cx="4156549" cy="651733"/>
          </a:xfrm>
        </p:spPr>
        <p:txBody>
          <a:bodyPr/>
          <a:lstStyle/>
          <a:p>
            <a:r>
              <a:rPr lang="en-US" dirty="0">
                <a:latin typeface="Helvetica" panose="020B0604020202020204" pitchFamily="34" charset="0"/>
              </a:rPr>
              <a:t>Access the IMsb Tool</a:t>
            </a:r>
          </a:p>
        </p:txBody>
      </p:sp>
      <p:sp>
        <p:nvSpPr>
          <p:cNvPr id="46083" name="Content Placeholder 4"/>
          <p:cNvSpPr>
            <a:spLocks noGrp="1"/>
          </p:cNvSpPr>
          <p:nvPr>
            <p:ph sz="half" idx="4294967295"/>
          </p:nvPr>
        </p:nvSpPr>
        <p:spPr>
          <a:xfrm>
            <a:off x="281172" y="1397091"/>
            <a:ext cx="11629655" cy="1820126"/>
          </a:xfrm>
        </p:spPr>
        <p:txBody>
          <a:bodyPr>
            <a:normAutofit/>
          </a:bodyPr>
          <a:lstStyle/>
          <a:p>
            <a:r>
              <a:rPr sz="2000" dirty="0">
                <a:latin typeface="Helvetica" panose="020B0604020202020204" pitchFamily="34" charset="0"/>
              </a:rPr>
              <a:t>No special software or installation is required to use the IMsb </a:t>
            </a:r>
            <a:r>
              <a:rPr lang="en-US" sz="2000" dirty="0">
                <a:latin typeface="Helvetica" panose="020B0604020202020204" pitchFamily="34" charset="0"/>
              </a:rPr>
              <a:t>T</a:t>
            </a:r>
            <a:r>
              <a:rPr sz="2000" dirty="0">
                <a:latin typeface="Helvetica" panose="020B0604020202020204" pitchFamily="34" charset="0"/>
              </a:rPr>
              <a:t>ool.</a:t>
            </a:r>
          </a:p>
          <a:p>
            <a:r>
              <a:rPr sz="2000" dirty="0">
                <a:latin typeface="Helvetica" panose="020B0604020202020204" pitchFamily="34" charset="0"/>
              </a:rPr>
              <a:t>Access the application via a </a:t>
            </a:r>
            <a:r>
              <a:rPr lang="en-US" sz="2000" dirty="0"/>
              <a:t>w</a:t>
            </a:r>
            <a:r>
              <a:rPr sz="2000" dirty="0">
                <a:latin typeface="Helvetica" panose="020B0604020202020204" pitchFamily="34" charset="0"/>
              </a:rPr>
              <a:t>eb </a:t>
            </a:r>
            <a:r>
              <a:rPr lang="en-US" sz="2000" dirty="0">
                <a:latin typeface="Helvetica" panose="020B0604020202020204" pitchFamily="34" charset="0"/>
              </a:rPr>
              <a:t>b</a:t>
            </a:r>
            <a:r>
              <a:rPr sz="2000" dirty="0">
                <a:latin typeface="Helvetica" panose="020B0604020202020204" pitchFamily="34" charset="0"/>
              </a:rPr>
              <a:t>rowser</a:t>
            </a:r>
            <a:r>
              <a:rPr lang="en-US" sz="2000" dirty="0">
                <a:latin typeface="Helvetica" panose="020B0604020202020204" pitchFamily="34" charset="0"/>
              </a:rPr>
              <a:t> (e.g., Google Chrome, Microsoft Edge</a:t>
            </a:r>
            <a:r>
              <a:rPr lang="en-US" sz="2000" dirty="0"/>
              <a:t>)</a:t>
            </a:r>
            <a:r>
              <a:rPr lang="en-US" sz="2000" dirty="0">
                <a:latin typeface="Helvetica" panose="020B0604020202020204" pitchFamily="34" charset="0"/>
              </a:rPr>
              <a:t> </a:t>
            </a:r>
            <a:endParaRPr sz="2000" dirty="0">
              <a:latin typeface="Helvetica" panose="020B0604020202020204" pitchFamily="34" charset="0"/>
            </a:endParaRPr>
          </a:p>
          <a:p>
            <a:r>
              <a:rPr sz="2000" dirty="0">
                <a:latin typeface="Helvetica" panose="020B0604020202020204" pitchFamily="34" charset="0"/>
              </a:rPr>
              <a:t>Log in through the IMsb link on the Business Customer Gateway</a:t>
            </a:r>
            <a:r>
              <a:rPr sz="2000" baseline="30000" dirty="0">
                <a:latin typeface="Helvetica" panose="020B0604020202020204" pitchFamily="34" charset="0"/>
              </a:rPr>
              <a:t>®</a:t>
            </a:r>
            <a:r>
              <a:rPr sz="2000" dirty="0">
                <a:latin typeface="Helvetica" panose="020B0604020202020204" pitchFamily="34" charset="0"/>
              </a:rPr>
              <a:t> at </a:t>
            </a:r>
            <a:r>
              <a:rPr sz="2000" u="sng" dirty="0">
                <a:solidFill>
                  <a:srgbClr val="0000FF"/>
                </a:solidFill>
                <a:latin typeface="Helvetica" panose="020B0604020202020204" pitchFamily="34" charset="0"/>
                <a:hlinkClick r:id="rId3"/>
              </a:rPr>
              <a:t>gateway.usps.com</a:t>
            </a:r>
            <a:endParaRPr sz="2000" u="sng" dirty="0">
              <a:solidFill>
                <a:srgbClr val="0000FF"/>
              </a:solidFill>
              <a:latin typeface="Helvetica" panose="020B0604020202020204" pitchFamily="34" charset="0"/>
            </a:endParaRPr>
          </a:p>
          <a:p>
            <a:pPr lvl="1">
              <a:buFont typeface="Courier New" panose="02070309020205020404" pitchFamily="49" charset="0"/>
              <a:buChar char="o"/>
            </a:pPr>
            <a:r>
              <a:rPr sz="2000" dirty="0">
                <a:latin typeface="Helvetica" panose="020B0604020202020204" pitchFamily="34" charset="0"/>
              </a:rPr>
              <a:t>The IMsb </a:t>
            </a:r>
            <a:r>
              <a:rPr lang="en-US" sz="2000" dirty="0">
                <a:latin typeface="Helvetica" panose="020B0604020202020204" pitchFamily="34" charset="0"/>
              </a:rPr>
              <a:t>Tool “Go to Service” </a:t>
            </a:r>
            <a:r>
              <a:rPr sz="2000" dirty="0">
                <a:latin typeface="Helvetica" panose="020B0604020202020204" pitchFamily="34" charset="0"/>
              </a:rPr>
              <a:t>link is located on the </a:t>
            </a:r>
            <a:r>
              <a:rPr lang="en-US" sz="2000" dirty="0">
                <a:latin typeface="Helvetica" panose="020B0604020202020204" pitchFamily="34" charset="0"/>
              </a:rPr>
              <a:t>M</a:t>
            </a:r>
            <a:r>
              <a:rPr sz="2000" dirty="0">
                <a:latin typeface="Helvetica" panose="020B0604020202020204" pitchFamily="34" charset="0"/>
              </a:rPr>
              <a:t>ailing </a:t>
            </a:r>
            <a:r>
              <a:rPr lang="en-US" sz="2000" dirty="0"/>
              <a:t>S</a:t>
            </a:r>
            <a:r>
              <a:rPr sz="2000" dirty="0">
                <a:latin typeface="Helvetica" panose="020B0604020202020204" pitchFamily="34" charset="0"/>
              </a:rPr>
              <a:t>ervices page.</a:t>
            </a:r>
            <a:r>
              <a:rPr lang="en-US" sz="2000" dirty="0">
                <a:latin typeface="Helvetica" panose="020B0604020202020204" pitchFamily="34" charset="0"/>
              </a:rPr>
              <a:t> </a:t>
            </a:r>
            <a:br>
              <a:rPr lang="en-US" sz="2000" dirty="0">
                <a:latin typeface="Helvetica" panose="020B0604020202020204" pitchFamily="34" charset="0"/>
              </a:rPr>
            </a:br>
            <a:r>
              <a:rPr lang="en-US" sz="2000" dirty="0">
                <a:latin typeface="Helvetica" panose="020B0604020202020204" pitchFamily="34" charset="0"/>
              </a:rPr>
              <a:t>It can also be placed in </a:t>
            </a:r>
            <a:r>
              <a:rPr lang="en-US" sz="2000" dirty="0"/>
              <a:t>your </a:t>
            </a:r>
            <a:r>
              <a:rPr lang="en-US" sz="2000" dirty="0">
                <a:latin typeface="Helvetica" panose="020B0604020202020204" pitchFamily="34" charset="0"/>
              </a:rPr>
              <a:t>Favorite Services on the BCG Home page.</a:t>
            </a:r>
            <a:endParaRPr sz="2000" dirty="0">
              <a:latin typeface="Helvetica" panose="020B0604020202020204" pitchFamily="34" charset="0"/>
            </a:endParaRPr>
          </a:p>
          <a:p>
            <a:endParaRPr dirty="0"/>
          </a:p>
        </p:txBody>
      </p:sp>
      <p:pic>
        <p:nvPicPr>
          <p:cNvPr id="12" name="Picture 11">
            <a:extLst>
              <a:ext uri="{FF2B5EF4-FFF2-40B4-BE49-F238E27FC236}">
                <a16:creationId xmlns:a16="http://schemas.microsoft.com/office/drawing/2014/main" id="{B1808AF7-65E9-4A7E-9D0D-CB20EF77169C}"/>
              </a:ext>
            </a:extLst>
          </p:cNvPr>
          <p:cNvPicPr>
            <a:picLocks noChangeAspect="1"/>
          </p:cNvPicPr>
          <p:nvPr/>
        </p:nvPicPr>
        <p:blipFill>
          <a:blip r:embed="rId4"/>
          <a:stretch>
            <a:fillRect/>
          </a:stretch>
        </p:blipFill>
        <p:spPr>
          <a:xfrm>
            <a:off x="113395" y="3173940"/>
            <a:ext cx="6056281" cy="3629597"/>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30E07BB2-81A7-463C-B1CE-901DA0BA48BA}"/>
              </a:ext>
            </a:extLst>
          </p:cNvPr>
          <p:cNvCxnSpPr>
            <a:cxnSpLocks/>
          </p:cNvCxnSpPr>
          <p:nvPr/>
        </p:nvCxnSpPr>
        <p:spPr>
          <a:xfrm flipH="1">
            <a:off x="5290530" y="4431339"/>
            <a:ext cx="33434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73FD891-8B54-491C-86F0-56AF9C145928}"/>
              </a:ext>
            </a:extLst>
          </p:cNvPr>
          <p:cNvSpPr/>
          <p:nvPr/>
        </p:nvSpPr>
        <p:spPr>
          <a:xfrm flipV="1">
            <a:off x="4230998" y="5863867"/>
            <a:ext cx="403412" cy="1627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3537641-8615-437C-A51D-15BF78E10737}"/>
              </a:ext>
            </a:extLst>
          </p:cNvPr>
          <p:cNvPicPr>
            <a:picLocks noChangeAspect="1"/>
          </p:cNvPicPr>
          <p:nvPr/>
        </p:nvPicPr>
        <p:blipFill rotWithShape="1">
          <a:blip r:embed="rId5"/>
          <a:srcRect l="563" t="5992" r="764" b="1889"/>
          <a:stretch/>
        </p:blipFill>
        <p:spPr>
          <a:xfrm>
            <a:off x="5763203" y="4994066"/>
            <a:ext cx="6293305" cy="798940"/>
          </a:xfrm>
          <a:prstGeom prst="rect">
            <a:avLst/>
          </a:prstGeom>
          <a:ln>
            <a:no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8C6363A3-6E38-4A14-A163-637D4F6D28F0}"/>
              </a:ext>
            </a:extLst>
          </p:cNvPr>
          <p:cNvSpPr/>
          <p:nvPr/>
        </p:nvSpPr>
        <p:spPr>
          <a:xfrm>
            <a:off x="9672310" y="4988738"/>
            <a:ext cx="978408" cy="40683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8F7ADEC0-0D24-4982-A33A-74014829DB21}"/>
              </a:ext>
            </a:extLst>
          </p:cNvPr>
          <p:cNvSpPr/>
          <p:nvPr/>
        </p:nvSpPr>
        <p:spPr>
          <a:xfrm>
            <a:off x="47406" y="3358112"/>
            <a:ext cx="808157" cy="222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EC897B0-7A31-407A-8341-E678EB16BDF1}"/>
              </a:ext>
            </a:extLst>
          </p:cNvPr>
          <p:cNvSpPr/>
          <p:nvPr/>
        </p:nvSpPr>
        <p:spPr>
          <a:xfrm>
            <a:off x="5752408" y="3245526"/>
            <a:ext cx="315310" cy="88637"/>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D5467D-47AA-4979-98B6-C10A558EE273}"/>
              </a:ext>
            </a:extLst>
          </p:cNvPr>
          <p:cNvSpPr/>
          <p:nvPr/>
        </p:nvSpPr>
        <p:spPr>
          <a:xfrm>
            <a:off x="870770" y="3629807"/>
            <a:ext cx="1482785" cy="148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411D555-B222-BCB1-FB36-0EEB725C8E6D}"/>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D1C98A-CA87-416C-8156-7D1837FE7344}"/>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7"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DAF834-7608-441B-94DC-96C146BA0126}" type="slidenum">
              <a:rPr lang="en-US" smtClean="0">
                <a:solidFill>
                  <a:srgbClr val="000000"/>
                </a:solidFill>
                <a:latin typeface="Cambria" pitchFamily="18" charset="0"/>
                <a:cs typeface="Helvetica" panose="020B0604020202020204" pitchFamily="34" charset="0"/>
              </a:rPr>
              <a:pPr eaLnBrk="1" hangingPunct="1"/>
              <a:t>8</a:t>
            </a:fld>
            <a:endParaRPr lang="en-US" dirty="0">
              <a:solidFill>
                <a:srgbClr val="000000"/>
              </a:solidFill>
              <a:latin typeface="Cambria" pitchFamily="18" charset="0"/>
              <a:cs typeface="Helvetica" panose="020B0604020202020204" pitchFamily="34" charset="0"/>
            </a:endParaRPr>
          </a:p>
        </p:txBody>
      </p:sp>
      <p:sp>
        <p:nvSpPr>
          <p:cNvPr id="47106" name="Title 1"/>
          <p:cNvSpPr>
            <a:spLocks noGrp="1"/>
          </p:cNvSpPr>
          <p:nvPr>
            <p:ph type="title"/>
          </p:nvPr>
        </p:nvSpPr>
        <p:spPr>
          <a:xfrm>
            <a:off x="105177" y="77372"/>
            <a:ext cx="5410450" cy="651733"/>
          </a:xfrm>
        </p:spPr>
        <p:txBody>
          <a:bodyPr/>
          <a:lstStyle/>
          <a:p>
            <a:r>
              <a:rPr lang="en-US" dirty="0">
                <a:latin typeface="Helvetica" panose="020B0604020202020204" pitchFamily="34" charset="0"/>
              </a:rPr>
              <a:t>Notice of License change and Session Time Out indicator</a:t>
            </a:r>
          </a:p>
        </p:txBody>
      </p:sp>
      <p:grpSp>
        <p:nvGrpSpPr>
          <p:cNvPr id="4" name="Group 3">
            <a:extLst>
              <a:ext uri="{FF2B5EF4-FFF2-40B4-BE49-F238E27FC236}">
                <a16:creationId xmlns:a16="http://schemas.microsoft.com/office/drawing/2014/main" id="{D625014D-0D4F-9DFA-E6F7-E72CC467DC52}"/>
              </a:ext>
            </a:extLst>
          </p:cNvPr>
          <p:cNvGrpSpPr/>
          <p:nvPr/>
        </p:nvGrpSpPr>
        <p:grpSpPr>
          <a:xfrm>
            <a:off x="274159" y="1615212"/>
            <a:ext cx="6075255" cy="3073139"/>
            <a:chOff x="1052814" y="1489350"/>
            <a:chExt cx="9316185" cy="4143263"/>
          </a:xfrm>
        </p:grpSpPr>
        <p:pic>
          <p:nvPicPr>
            <p:cNvPr id="3" name="Picture 2">
              <a:extLst>
                <a:ext uri="{FF2B5EF4-FFF2-40B4-BE49-F238E27FC236}">
                  <a16:creationId xmlns:a16="http://schemas.microsoft.com/office/drawing/2014/main" id="{99F7E7FA-F259-97F6-9639-561249DCA51B}"/>
                </a:ext>
              </a:extLst>
            </p:cNvPr>
            <p:cNvPicPr>
              <a:picLocks noChangeAspect="1"/>
            </p:cNvPicPr>
            <p:nvPr/>
          </p:nvPicPr>
          <p:blipFill>
            <a:blip r:embed="rId3"/>
            <a:stretch>
              <a:fillRect/>
            </a:stretch>
          </p:blipFill>
          <p:spPr>
            <a:xfrm>
              <a:off x="1052814" y="1489350"/>
              <a:ext cx="9316185" cy="4143263"/>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2C2F8883-B15E-4E59-90DD-E5F83D4ED877}"/>
                </a:ext>
              </a:extLst>
            </p:cNvPr>
            <p:cNvSpPr/>
            <p:nvPr/>
          </p:nvSpPr>
          <p:spPr>
            <a:xfrm>
              <a:off x="9090417" y="5276514"/>
              <a:ext cx="496644" cy="1825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419B72B7-BCD5-4F3F-D468-D8C88411823A}"/>
              </a:ext>
            </a:extLst>
          </p:cNvPr>
          <p:cNvPicPr>
            <a:picLocks noChangeAspect="1"/>
          </p:cNvPicPr>
          <p:nvPr/>
        </p:nvPicPr>
        <p:blipFill rotWithShape="1">
          <a:blip r:embed="rId4"/>
          <a:srcRect l="36959" t="21602" r="35051" b="25208"/>
          <a:stretch/>
        </p:blipFill>
        <p:spPr>
          <a:xfrm>
            <a:off x="6788081" y="3811656"/>
            <a:ext cx="5129760" cy="219644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72211DA-02BC-D400-E0D9-36E2B486EAC7}"/>
              </a:ext>
            </a:extLst>
          </p:cNvPr>
          <p:cNvPicPr>
            <a:picLocks noChangeAspect="1"/>
          </p:cNvPicPr>
          <p:nvPr/>
        </p:nvPicPr>
        <p:blipFill>
          <a:blip r:embed="rId5"/>
          <a:stretch>
            <a:fillRect/>
          </a:stretch>
        </p:blipFill>
        <p:spPr>
          <a:xfrm>
            <a:off x="838200" y="5391869"/>
            <a:ext cx="4801270" cy="99073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551EEEF9-0A31-6682-BC5A-88FB806A8C54}"/>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A87D1E-0EEC-49EB-96B8-A9B2AE8157D9}"/>
              </a:ext>
            </a:extLst>
          </p:cNvPr>
          <p:cNvSpPr/>
          <p:nvPr/>
        </p:nvSpPr>
        <p:spPr>
          <a:xfrm>
            <a:off x="0" y="288234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30" name="Title 1"/>
          <p:cNvSpPr>
            <a:spLocks noGrp="1"/>
          </p:cNvSpPr>
          <p:nvPr>
            <p:ph type="title"/>
          </p:nvPr>
        </p:nvSpPr>
        <p:spPr/>
        <p:txBody>
          <a:bodyPr/>
          <a:lstStyle/>
          <a:p>
            <a:r>
              <a:rPr lang="en-US" dirty="0">
                <a:latin typeface="Helvetica" panose="020B0604020202020204" pitchFamily="34" charset="0"/>
              </a:rPr>
              <a:t>IMsb Job Creation &amp;</a:t>
            </a:r>
            <a:br>
              <a:rPr lang="en-US" dirty="0">
                <a:latin typeface="Helvetica" panose="020B0604020202020204" pitchFamily="34" charset="0"/>
              </a:rPr>
            </a:br>
            <a:r>
              <a:rPr lang="en-US" dirty="0">
                <a:latin typeface="Helvetica" panose="020B0604020202020204" pitchFamily="34" charset="0"/>
              </a:rPr>
              <a:t>Mailer Information</a:t>
            </a:r>
          </a:p>
        </p:txBody>
      </p:sp>
      <p:sp>
        <p:nvSpPr>
          <p:cNvPr id="7" name="Rectangle 6"/>
          <p:cNvSpPr/>
          <p:nvPr/>
        </p:nvSpPr>
        <p:spPr>
          <a:xfrm>
            <a:off x="713194" y="3708559"/>
            <a:ext cx="2591629" cy="221599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eaLnBrk="0" hangingPunct="0"/>
            <a:r>
              <a:rPr lang="en-US" sz="2400" b="1" kern="0" dirty="0">
                <a:solidFill>
                  <a:srgbClr val="FF0000"/>
                </a:solidFill>
                <a:latin typeface="Helvetica" panose="020B0604020202020204" pitchFamily="34" charset="0"/>
                <a:ea typeface="+mj-ea"/>
                <a:cs typeface="Helvetica" panose="020B0604020202020204" pitchFamily="34" charset="0"/>
              </a:rPr>
              <a:t>Step 1</a:t>
            </a:r>
          </a:p>
          <a:p>
            <a:pPr lvl="0" eaLnBrk="0" hangingPunct="0"/>
            <a:r>
              <a:rPr lang="en-US" dirty="0">
                <a:latin typeface="Helvetica" panose="020B0604020202020204" pitchFamily="34" charset="0"/>
              </a:rPr>
              <a:t>Verify CRID and select permit to be used with the mailing.</a:t>
            </a:r>
          </a:p>
          <a:p>
            <a:pPr lvl="0" eaLnBrk="0" hangingPunct="0"/>
            <a:endParaRPr lang="en-US" kern="0" dirty="0">
              <a:solidFill>
                <a:srgbClr val="080800"/>
              </a:solidFill>
              <a:latin typeface="Helvetica" panose="020B0604020202020204" pitchFamily="34" charset="0"/>
              <a:ea typeface="+mj-ea"/>
              <a:cs typeface="Helvetica" panose="020B0604020202020204" pitchFamily="34" charset="0"/>
            </a:endParaRPr>
          </a:p>
          <a:p>
            <a:pPr eaLnBrk="0" hangingPunct="0"/>
            <a:r>
              <a:rPr lang="en-US" sz="2400" b="1" dirty="0">
                <a:solidFill>
                  <a:srgbClr val="FF0000"/>
                </a:solidFill>
                <a:latin typeface="Helvetica" panose="020B0604020202020204" pitchFamily="34" charset="0"/>
              </a:rPr>
              <a:t>Step 2</a:t>
            </a:r>
            <a:r>
              <a:rPr lang="en-US" sz="2400" dirty="0">
                <a:solidFill>
                  <a:srgbClr val="FF0000"/>
                </a:solidFill>
                <a:latin typeface="Helvetica" panose="020B0604020202020204" pitchFamily="34" charset="0"/>
              </a:rPr>
              <a:t> </a:t>
            </a:r>
          </a:p>
          <a:p>
            <a:pPr eaLnBrk="0" hangingPunct="0"/>
            <a:r>
              <a:rPr lang="en-US" sz="1800" dirty="0">
                <a:latin typeface="Helvetica" panose="020B0604020202020204" pitchFamily="34" charset="0"/>
              </a:rPr>
              <a:t>Click </a:t>
            </a:r>
            <a:r>
              <a:rPr lang="en-US" sz="1800" dirty="0"/>
              <a:t>C</a:t>
            </a:r>
            <a:r>
              <a:rPr lang="en-US" sz="1800" dirty="0">
                <a:latin typeface="Helvetica" panose="020B0604020202020204" pitchFamily="34" charset="0"/>
              </a:rPr>
              <a:t>reate New Job.</a:t>
            </a:r>
            <a:endParaRPr lang="en-US" kern="0" dirty="0">
              <a:solidFill>
                <a:srgbClr val="080800"/>
              </a:solidFill>
              <a:latin typeface="Helvetica" panose="020B0604020202020204" pitchFamily="34" charset="0"/>
              <a:ea typeface="+mj-ea"/>
              <a:cs typeface="Helvetica" panose="020B0604020202020204" pitchFamily="34" charset="0"/>
            </a:endParaRPr>
          </a:p>
        </p:txBody>
      </p:sp>
      <p:sp>
        <p:nvSpPr>
          <p:cNvPr id="4813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A5B121-B41E-4DBB-8046-8DDD99E95EFB}" type="slidenum">
              <a:rPr lang="en-US" smtClean="0">
                <a:solidFill>
                  <a:srgbClr val="000000"/>
                </a:solidFill>
                <a:latin typeface="Cambria" pitchFamily="18" charset="0"/>
                <a:cs typeface="Helvetica" panose="020B0604020202020204" pitchFamily="34" charset="0"/>
              </a:rPr>
              <a:pPr eaLnBrk="1" hangingPunct="1"/>
              <a:t>9</a:t>
            </a:fld>
            <a:endParaRPr lang="en-US" dirty="0">
              <a:solidFill>
                <a:srgbClr val="000000"/>
              </a:solidFill>
              <a:latin typeface="Cambria" pitchFamily="18" charset="0"/>
              <a:cs typeface="Helvetica" panose="020B0604020202020204" pitchFamily="34" charset="0"/>
            </a:endParaRPr>
          </a:p>
        </p:txBody>
      </p:sp>
      <p:pic>
        <p:nvPicPr>
          <p:cNvPr id="12" name="Picture 11">
            <a:extLst>
              <a:ext uri="{FF2B5EF4-FFF2-40B4-BE49-F238E27FC236}">
                <a16:creationId xmlns:a16="http://schemas.microsoft.com/office/drawing/2014/main" id="{A8C3333D-CFDF-C109-BBB3-586ADB487E93}"/>
              </a:ext>
            </a:extLst>
          </p:cNvPr>
          <p:cNvPicPr>
            <a:picLocks noChangeAspect="1"/>
          </p:cNvPicPr>
          <p:nvPr/>
        </p:nvPicPr>
        <p:blipFill>
          <a:blip r:embed="rId3"/>
          <a:stretch>
            <a:fillRect/>
          </a:stretch>
        </p:blipFill>
        <p:spPr>
          <a:xfrm>
            <a:off x="4018017" y="1439070"/>
            <a:ext cx="5987996" cy="5052843"/>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038850" y="6094414"/>
            <a:ext cx="1109663" cy="2619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3" name="TextBox 2">
            <a:extLst>
              <a:ext uri="{FF2B5EF4-FFF2-40B4-BE49-F238E27FC236}">
                <a16:creationId xmlns:a16="http://schemas.microsoft.com/office/drawing/2014/main" id="{4B714C9E-6D76-9639-79FB-257F2E5E7EC9}"/>
              </a:ext>
            </a:extLst>
          </p:cNvPr>
          <p:cNvSpPr txBox="1"/>
          <p:nvPr/>
        </p:nvSpPr>
        <p:spPr>
          <a:xfrm>
            <a:off x="514173" y="1883183"/>
            <a:ext cx="2989669" cy="138499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eaLnBrk="0" hangingPunct="0"/>
            <a:r>
              <a:rPr lang="en-US" sz="2800" b="1" kern="0" dirty="0">
                <a:solidFill>
                  <a:srgbClr val="FF0000"/>
                </a:solidFill>
                <a:latin typeface="Helvetica" panose="020B0604020202020204" pitchFamily="34" charset="0"/>
                <a:ea typeface="+mj-ea"/>
                <a:cs typeface="Helvetica" panose="020B0604020202020204" pitchFamily="34" charset="0"/>
              </a:rPr>
              <a:t>The NEW landing page for the IMsb Tool</a:t>
            </a:r>
          </a:p>
        </p:txBody>
      </p:sp>
      <p:sp>
        <p:nvSpPr>
          <p:cNvPr id="2" name="TextBox 1">
            <a:extLst>
              <a:ext uri="{FF2B5EF4-FFF2-40B4-BE49-F238E27FC236}">
                <a16:creationId xmlns:a16="http://schemas.microsoft.com/office/drawing/2014/main" id="{443B1AB5-15AB-27EC-FF51-A254631B9BDD}"/>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28A3557082904D82063F477172D8E8" ma:contentTypeVersion="15" ma:contentTypeDescription="Create a new document." ma:contentTypeScope="" ma:versionID="1ba405bf209ad735dfa9e680dc88cb37">
  <xsd:schema xmlns:xsd="http://www.w3.org/2001/XMLSchema" xmlns:xs="http://www.w3.org/2001/XMLSchema" xmlns:p="http://schemas.microsoft.com/office/2006/metadata/properties" xmlns:ns1="http://schemas.microsoft.com/sharepoint/v3" xmlns:ns2="9b400246-f2f2-449a-bec3-7cd5aaebc36c" xmlns:ns3="805d8cf3-d2aa-4d8c-8241-3cae53de001e" targetNamespace="http://schemas.microsoft.com/office/2006/metadata/properties" ma:root="true" ma:fieldsID="d5c8b2b8c618c1c157bdd53cb7d7a856" ns1:_="" ns2:_="" ns3:_="">
    <xsd:import namespace="http://schemas.microsoft.com/sharepoint/v3"/>
    <xsd:import namespace="9b400246-f2f2-449a-bec3-7cd5aaebc36c"/>
    <xsd:import namespace="805d8cf3-d2aa-4d8c-8241-3cae53de00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00246-f2f2-449a-bec3-7cd5aaebc3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46b2910-02c8-4a71-be9c-50caa9ab8ad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5d8cf3-d2aa-4d8c-8241-3cae53de001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738dcd4-50d2-4f68-ab9b-e1489c2d7713}" ma:internalName="TaxCatchAll" ma:showField="CatchAllData" ma:web="805d8cf3-d2aa-4d8c-8241-3cae53de00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805d8cf3-d2aa-4d8c-8241-3cae53de001e" xsi:nil="true"/>
    <_ip_UnifiedCompliancePolicyProperties xmlns="http://schemas.microsoft.com/sharepoint/v3" xsi:nil="true"/>
    <lcf76f155ced4ddcb4097134ff3c332f xmlns="9b400246-f2f2-449a-bec3-7cd5aaebc3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C2A10A-8E82-4226-9CA8-184F94F11F3A}">
  <ds:schemaRefs>
    <ds:schemaRef ds:uri="http://schemas.microsoft.com/sharepoint/v3/contenttype/forms"/>
  </ds:schemaRefs>
</ds:datastoreItem>
</file>

<file path=customXml/itemProps2.xml><?xml version="1.0" encoding="utf-8"?>
<ds:datastoreItem xmlns:ds="http://schemas.openxmlformats.org/officeDocument/2006/customXml" ds:itemID="{74B6F0D6-1E97-4DEC-8464-B19D2698055C}">
  <ds:schemaRefs>
    <ds:schemaRef ds:uri="805d8cf3-d2aa-4d8c-8241-3cae53de001e"/>
    <ds:schemaRef ds:uri="9b400246-f2f2-449a-bec3-7cd5aaebc3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B116EA-9C72-45A4-9D6A-054663931953}">
  <ds:schemaRefs>
    <ds:schemaRef ds:uri="http://schemas.microsoft.com/sharepoint/v3"/>
    <ds:schemaRef ds:uri="805d8cf3-d2aa-4d8c-8241-3cae53de001e"/>
    <ds:schemaRef ds:uri="http://purl.org/dc/terms/"/>
    <ds:schemaRef ds:uri="http://schemas.openxmlformats.org/package/2006/metadata/core-properties"/>
    <ds:schemaRef ds:uri="9b400246-f2f2-449a-bec3-7cd5aaebc36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19672</TotalTime>
  <Words>5154</Words>
  <Application>Microsoft Office PowerPoint</Application>
  <PresentationFormat>Widescreen</PresentationFormat>
  <Paragraphs>423</Paragraphs>
  <Slides>29</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Calibri Light</vt:lpstr>
      <vt:lpstr>Cambria</vt:lpstr>
      <vt:lpstr>Courier New</vt:lpstr>
      <vt:lpstr>Helvetica</vt:lpstr>
      <vt:lpstr>Helvetica Light</vt:lpstr>
      <vt:lpstr>roboto</vt:lpstr>
      <vt:lpstr>Tahoma</vt:lpstr>
      <vt:lpstr>Times New Roman</vt:lpstr>
      <vt:lpstr>Wingdings</vt:lpstr>
      <vt:lpstr>Office Theme</vt:lpstr>
      <vt:lpstr>Mailing Made Easy for Small Business</vt:lpstr>
      <vt:lpstr>Intelligent Mail® for Small Business Tool</vt:lpstr>
      <vt:lpstr>Intelligent Mail® for Small Business Tool</vt:lpstr>
      <vt:lpstr>Customer Benefits</vt:lpstr>
      <vt:lpstr>Cost Comparison – Potential Savings</vt:lpstr>
      <vt:lpstr>Electronic Postage Statements</vt:lpstr>
      <vt:lpstr>Access the IMsb Tool</vt:lpstr>
      <vt:lpstr>Notice of License change and Session Time Out indicator</vt:lpstr>
      <vt:lpstr>IMsb Job Creation &amp; Mailer Information</vt:lpstr>
      <vt:lpstr>Service Type ID (STID) Information</vt:lpstr>
      <vt:lpstr>Mailpiece Information</vt:lpstr>
      <vt:lpstr>PowerPoint Presentation</vt:lpstr>
      <vt:lpstr>Review and Confirm Job Selections</vt:lpstr>
      <vt:lpstr>Address List - Excel File</vt:lpstr>
      <vt:lpstr>Address List/File Format</vt:lpstr>
      <vt:lpstr>Upload Address File</vt:lpstr>
      <vt:lpstr>Address Component Identification</vt:lpstr>
      <vt:lpstr>Address File Viewer</vt:lpstr>
      <vt:lpstr>Method of Entry</vt:lpstr>
      <vt:lpstr>       </vt:lpstr>
      <vt:lpstr>Duplicate Elimination </vt:lpstr>
      <vt:lpstr>Creating Unique Intelligent Mail Tray/Sack Labels</vt:lpstr>
      <vt:lpstr>Example of Address Labels Generated by Tool</vt:lpstr>
      <vt:lpstr>Assembling the Mailing</vt:lpstr>
      <vt:lpstr>Planned Postage Statement – Review and Submit</vt:lpstr>
      <vt:lpstr>Bring Mailing to Acceptance Unit</vt:lpstr>
      <vt:lpstr>Mailing Appears on Dashboard – UPD Status</vt:lpstr>
      <vt:lpstr>Resources – Business Customer Gateway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IMsb Tool Presentation</dc:title>
  <dc:creator>Kevin Jacobs</dc:creator>
  <cp:lastModifiedBy>Olson, Laura M - Washington, DC</cp:lastModifiedBy>
  <cp:revision>135</cp:revision>
  <dcterms:created xsi:type="dcterms:W3CDTF">2020-12-14T16:44:24Z</dcterms:created>
  <dcterms:modified xsi:type="dcterms:W3CDTF">2023-05-17T20:17:42Z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0x0101007628A3557082904D82063F477172D8E8</vt:lpwstr>
  </property>
</Properties>
</file>